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4"/>
  </p:sldMasterIdLst>
  <p:notesMasterIdLst>
    <p:notesMasterId r:id="rId22"/>
  </p:notesMasterIdLst>
  <p:sldIdLst>
    <p:sldId id="256" r:id="rId5"/>
    <p:sldId id="258" r:id="rId6"/>
    <p:sldId id="264" r:id="rId7"/>
    <p:sldId id="272" r:id="rId8"/>
    <p:sldId id="274" r:id="rId9"/>
    <p:sldId id="683" r:id="rId10"/>
    <p:sldId id="684" r:id="rId11"/>
    <p:sldId id="685" r:id="rId12"/>
    <p:sldId id="687" r:id="rId13"/>
    <p:sldId id="688" r:id="rId14"/>
    <p:sldId id="689" r:id="rId15"/>
    <p:sldId id="690" r:id="rId16"/>
    <p:sldId id="691" r:id="rId17"/>
    <p:sldId id="693" r:id="rId18"/>
    <p:sldId id="696" r:id="rId19"/>
    <p:sldId id="695" r:id="rId20"/>
    <p:sldId id="694" r:id="rId21"/>
  </p:sldIdLst>
  <p:sldSz cx="12192000" cy="6858000"/>
  <p:notesSz cx="69469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99FF"/>
    <a:srgbClr val="99CCFF"/>
    <a:srgbClr val="3366CC"/>
    <a:srgbClr val="CCECFF"/>
    <a:srgbClr val="0033CC"/>
    <a:srgbClr val="66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8" autoAdjust="0"/>
    <p:restoredTop sz="75092" autoAdjust="0"/>
  </p:normalViewPr>
  <p:slideViewPr>
    <p:cSldViewPr>
      <p:cViewPr>
        <p:scale>
          <a:sx n="50" d="100"/>
          <a:sy n="50" d="100"/>
        </p:scale>
        <p:origin x="976" y="4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a:defRPr kumimoji="0" sz="1200">
                <a:latin typeface="Times New Roman" pitchFamily="18" charset="0"/>
              </a:defRPr>
            </a:lvl1pPr>
          </a:lstStyle>
          <a:p>
            <a:endParaRPr lang="en-US"/>
          </a:p>
        </p:txBody>
      </p:sp>
      <p:sp>
        <p:nvSpPr>
          <p:cNvPr id="23555"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defRPr kumimoji="0" sz="1200">
                <a:latin typeface="Times New Roman" pitchFamily="18" charset="0"/>
              </a:defRPr>
            </a:lvl1pPr>
          </a:lstStyle>
          <a:p>
            <a:endParaRPr lang="en-US"/>
          </a:p>
        </p:txBody>
      </p:sp>
      <p:sp>
        <p:nvSpPr>
          <p:cNvPr id="23556" name="Rectangle 4"/>
          <p:cNvSpPr>
            <a:spLocks noGrp="1" noRot="1" noChangeAspect="1" noChangeArrowheads="1" noTextEdit="1"/>
          </p:cNvSpPr>
          <p:nvPr>
            <p:ph type="sldImg" idx="2"/>
          </p:nvPr>
        </p:nvSpPr>
        <p:spPr bwMode="auto">
          <a:xfrm>
            <a:off x="379413" y="696913"/>
            <a:ext cx="6188075"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a:defRPr kumimoji="0" sz="1200">
                <a:latin typeface="Times New Roman" pitchFamily="18" charset="0"/>
              </a:defRPr>
            </a:lvl1pPr>
          </a:lstStyle>
          <a:p>
            <a:endParaRPr lang="en-US"/>
          </a:p>
        </p:txBody>
      </p:sp>
      <p:sp>
        <p:nvSpPr>
          <p:cNvPr id="23559"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defRPr kumimoji="0" sz="1200">
                <a:latin typeface="Times New Roman" pitchFamily="18" charset="0"/>
              </a:defRPr>
            </a:lvl1pPr>
          </a:lstStyle>
          <a:p>
            <a:fld id="{160AAD2E-7E06-484F-A81A-76F2718A1EBB}" type="slidenum">
              <a:rPr lang="en-US"/>
              <a:pPr/>
              <a:t>‹#›</a:t>
            </a:fld>
            <a:endParaRPr lang="en-US"/>
          </a:p>
        </p:txBody>
      </p:sp>
    </p:spTree>
    <p:extLst>
      <p:ext uri="{BB962C8B-B14F-4D97-AF65-F5344CB8AC3E}">
        <p14:creationId xmlns:p14="http://schemas.microsoft.com/office/powerpoint/2010/main" val="533381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a:t>
            </a:fld>
            <a:endParaRPr lang="en-US"/>
          </a:p>
        </p:txBody>
      </p:sp>
    </p:spTree>
    <p:extLst>
      <p:ext uri="{BB962C8B-B14F-4D97-AF65-F5344CB8AC3E}">
        <p14:creationId xmlns:p14="http://schemas.microsoft.com/office/powerpoint/2010/main" val="285029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dirty="0"/>
              <a:t>Remind why we’re doing this</a:t>
            </a:r>
          </a:p>
          <a:p>
            <a:r>
              <a:rPr lang="en-US" dirty="0"/>
              <a:t>Don’t want it to interfere with the 3</a:t>
            </a:r>
            <a:r>
              <a:rPr lang="en-US" baseline="30000" dirty="0"/>
              <a:t>rd</a:t>
            </a:r>
            <a:r>
              <a:rPr lang="en-US" dirty="0"/>
              <a:t> round</a:t>
            </a:r>
          </a:p>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11</a:t>
            </a:fld>
            <a:endParaRPr lang="en-US"/>
          </a:p>
        </p:txBody>
      </p:sp>
    </p:spTree>
    <p:extLst>
      <p:ext uri="{BB962C8B-B14F-4D97-AF65-F5344CB8AC3E}">
        <p14:creationId xmlns:p14="http://schemas.microsoft.com/office/powerpoint/2010/main" val="342419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dirty="0">
                <a:solidFill>
                  <a:srgbClr val="201F1E"/>
                </a:solidFill>
                <a:effectLst/>
                <a:latin typeface="Calibri" panose="020F0502020204030204" pitchFamily="34" charset="0"/>
              </a:rPr>
              <a:t>NIST will consider the IPR impact when making selections. Actually, even though we did not receive a lot feedback, it is clear that the candidates with IPR issues would not be adopted.</a:t>
            </a: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Really emphasize not enough public feedback on impact of IP</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As was described in the original Call for Algorithms, and discussed on the PQC Forum, NIST has been reviewing intellectual property claims against the PQC finalists.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submitters were required to disclose applicable patents and declare their intent for regarding licensing, a challenge in this process has been addressing IP claims by third parties, particularly against lattice-based candidates.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NIST has been engaging IP holders to discuss applicability and intentions regarding licensing, including preliminary discussions with CNRS.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it is not clear whether these patents apply to the PQC finalists, we recognize the impact that even questions over IPR and licensing terms can have on the adoption of cryptographic algorithms.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we intend to word towards clarity on these issues, we note that there are no easy answers or solutions to these questions, and we want to acknowledge NIST’s constraints up-front to avoid potential misunderstandings.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do not expect definitive answers on the applicability of patent during the timeline of this selection process.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Furthermore, NIST does not have significant resources to license patents on behalf of implementers and users of cryptographic technologies.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Ultimately, we want to hear from the community how intellectual property considerations will impact their adoption of any of the finalists, including questions over applicability and the effect of royalty-bearing licenses.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welcome discussion of these issues, on the PQC Forum and other venues, as input to the selection and standardization process. </a:t>
            </a:r>
          </a:p>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13</a:t>
            </a:fld>
            <a:endParaRPr lang="en-US"/>
          </a:p>
        </p:txBody>
      </p:sp>
    </p:spTree>
    <p:extLst>
      <p:ext uri="{BB962C8B-B14F-4D97-AF65-F5344CB8AC3E}">
        <p14:creationId xmlns:p14="http://schemas.microsoft.com/office/powerpoint/2010/main" val="148352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dirty="0">
                <a:solidFill>
                  <a:schemeClr val="bg2">
                    <a:lumMod val="25000"/>
                  </a:schemeClr>
                </a:solidFill>
              </a:rPr>
              <a:t>Three-key Triple DES </a:t>
            </a:r>
          </a:p>
          <a:p>
            <a:pPr lvl="1"/>
            <a:r>
              <a:rPr lang="en-US" dirty="0">
                <a:solidFill>
                  <a:schemeClr val="bg2">
                    <a:lumMod val="50000"/>
                  </a:schemeClr>
                </a:solidFill>
              </a:rPr>
              <a:t>Encryption - Deprecated through 2023 Disallowed after 2023</a:t>
            </a:r>
          </a:p>
          <a:p>
            <a:pPr lvl="1"/>
            <a:r>
              <a:rPr lang="en-US" dirty="0">
                <a:solidFill>
                  <a:schemeClr val="bg2">
                    <a:lumMod val="50000"/>
                  </a:schemeClr>
                </a:solidFill>
              </a:rPr>
              <a:t>Decryption - Legacy use</a:t>
            </a:r>
          </a:p>
          <a:p>
            <a:pPr marL="285750" lvl="0" indent="-285750">
              <a:buFont typeface="Arial" panose="020B0604020202020204" pitchFamily="34" charset="0"/>
              <a:buChar char="•"/>
            </a:pPr>
            <a:r>
              <a:rPr lang="en-US" dirty="0">
                <a:solidFill>
                  <a:schemeClr val="bg2">
                    <a:lumMod val="25000"/>
                  </a:schemeClr>
                </a:solidFill>
              </a:rPr>
              <a:t>SHA-1 </a:t>
            </a:r>
          </a:p>
          <a:p>
            <a:pPr lvl="1"/>
            <a:r>
              <a:rPr lang="en-US" dirty="0">
                <a:solidFill>
                  <a:schemeClr val="bg2">
                    <a:lumMod val="50000"/>
                  </a:schemeClr>
                </a:solidFill>
              </a:rPr>
              <a:t>Digital signature generation - Disallowed, except where specifically allowed by NIST protocol-specific guidance </a:t>
            </a:r>
          </a:p>
          <a:p>
            <a:pPr lvl="1"/>
            <a:r>
              <a:rPr lang="en-US" dirty="0">
                <a:solidFill>
                  <a:schemeClr val="bg2">
                    <a:lumMod val="50000"/>
                  </a:schemeClr>
                </a:solidFill>
              </a:rPr>
              <a:t>Digital signature verification - Legacy use </a:t>
            </a:r>
          </a:p>
          <a:p>
            <a:pPr lvl="1"/>
            <a:r>
              <a:rPr lang="en-US" dirty="0">
                <a:solidFill>
                  <a:schemeClr val="bg2">
                    <a:lumMod val="50000"/>
                  </a:schemeClr>
                </a:solidFill>
              </a:rPr>
              <a:t>Non-digital signature applications – Acceptable</a:t>
            </a:r>
          </a:p>
          <a:p>
            <a:pPr marL="285750" lvl="0" indent="-285750">
              <a:buFont typeface="Arial" panose="020B0604020202020204" pitchFamily="34" charset="0"/>
              <a:buChar char="•"/>
            </a:pPr>
            <a:r>
              <a:rPr lang="en-US" dirty="0">
                <a:solidFill>
                  <a:schemeClr val="bg2">
                    <a:lumMod val="25000"/>
                  </a:schemeClr>
                </a:solidFill>
              </a:rPr>
              <a:t>Key establishment methods with strength &lt; 112 bits (e.g. DH mod </a:t>
            </a:r>
            <a:r>
              <a:rPr lang="en-US" i="1" dirty="0">
                <a:solidFill>
                  <a:schemeClr val="bg2">
                    <a:lumMod val="25000"/>
                  </a:schemeClr>
                </a:solidFill>
              </a:rPr>
              <a:t>p</a:t>
            </a:r>
            <a:r>
              <a:rPr lang="en-US" dirty="0">
                <a:solidFill>
                  <a:schemeClr val="bg2">
                    <a:lumMod val="25000"/>
                  </a:schemeClr>
                </a:solidFill>
              </a:rPr>
              <a:t>, |</a:t>
            </a:r>
            <a:r>
              <a:rPr lang="en-US" i="1" dirty="0">
                <a:solidFill>
                  <a:schemeClr val="bg2">
                    <a:lumMod val="25000"/>
                  </a:schemeClr>
                </a:solidFill>
              </a:rPr>
              <a:t>p</a:t>
            </a:r>
            <a:r>
              <a:rPr lang="en-US" dirty="0">
                <a:solidFill>
                  <a:schemeClr val="bg2">
                    <a:lumMod val="25000"/>
                  </a:schemeClr>
                </a:solidFill>
              </a:rPr>
              <a:t>| &lt; 2048 )</a:t>
            </a:r>
          </a:p>
          <a:p>
            <a:pPr lvl="1"/>
            <a:r>
              <a:rPr lang="en-US" dirty="0">
                <a:solidFill>
                  <a:schemeClr val="bg2">
                    <a:lumMod val="50000"/>
                  </a:schemeClr>
                </a:solidFill>
              </a:rPr>
              <a:t>Disallowed</a:t>
            </a:r>
          </a:p>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14</a:t>
            </a:fld>
            <a:endParaRPr lang="en-US"/>
          </a:p>
        </p:txBody>
      </p:sp>
    </p:spTree>
    <p:extLst>
      <p:ext uri="{BB962C8B-B14F-4D97-AF65-F5344CB8AC3E}">
        <p14:creationId xmlns:p14="http://schemas.microsoft.com/office/powerpoint/2010/main" val="230820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partnership with DHS</a:t>
            </a:r>
          </a:p>
        </p:txBody>
      </p:sp>
      <p:sp>
        <p:nvSpPr>
          <p:cNvPr id="4" name="Slide Number Placeholder 3"/>
          <p:cNvSpPr>
            <a:spLocks noGrp="1"/>
          </p:cNvSpPr>
          <p:nvPr>
            <p:ph type="sldNum" sz="quarter" idx="5"/>
          </p:nvPr>
        </p:nvSpPr>
        <p:spPr/>
        <p:txBody>
          <a:bodyPr/>
          <a:lstStyle/>
          <a:p>
            <a:fld id="{160AAD2E-7E06-484F-A81A-76F2718A1EBB}" type="slidenum">
              <a:rPr lang="en-US" smtClean="0"/>
              <a:pPr/>
              <a:t>15</a:t>
            </a:fld>
            <a:endParaRPr lang="en-US"/>
          </a:p>
        </p:txBody>
      </p:sp>
    </p:spTree>
    <p:extLst>
      <p:ext uri="{BB962C8B-B14F-4D97-AF65-F5344CB8AC3E}">
        <p14:creationId xmlns:p14="http://schemas.microsoft.com/office/powerpoint/2010/main" val="302909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16</a:t>
            </a:fld>
            <a:endParaRPr lang="en-US"/>
          </a:p>
        </p:txBody>
      </p:sp>
    </p:spTree>
    <p:extLst>
      <p:ext uri="{BB962C8B-B14F-4D97-AF65-F5344CB8AC3E}">
        <p14:creationId xmlns:p14="http://schemas.microsoft.com/office/powerpoint/2010/main" val="96287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dirty="0"/>
              <a:t>Would break factoring, discrete log</a:t>
            </a:r>
          </a:p>
          <a:p>
            <a:r>
              <a:rPr lang="en-US" dirty="0"/>
              <a:t>Quantum computers progressing</a:t>
            </a:r>
          </a:p>
          <a:p>
            <a:r>
              <a:rPr lang="en-US" dirty="0"/>
              <a:t>Need to have standards done much sooner</a:t>
            </a:r>
          </a:p>
          <a:p>
            <a:r>
              <a:rPr lang="en-US" dirty="0"/>
              <a:t>PQC is this field</a:t>
            </a:r>
          </a:p>
        </p:txBody>
      </p:sp>
      <p:sp>
        <p:nvSpPr>
          <p:cNvPr id="4" name="Slide Number Placeholder 3"/>
          <p:cNvSpPr>
            <a:spLocks noGrp="1"/>
          </p:cNvSpPr>
          <p:nvPr>
            <p:ph type="sldNum" sz="quarter" idx="5"/>
          </p:nvPr>
        </p:nvSpPr>
        <p:spPr/>
        <p:txBody>
          <a:bodyPr/>
          <a:lstStyle/>
          <a:p>
            <a:fld id="{160AAD2E-7E06-484F-A81A-76F2718A1EBB}" type="slidenum">
              <a:rPr lang="en-US" smtClean="0"/>
              <a:pPr/>
              <a:t>2</a:t>
            </a:fld>
            <a:endParaRPr lang="en-US"/>
          </a:p>
        </p:txBody>
      </p:sp>
    </p:spTree>
    <p:extLst>
      <p:ext uri="{BB962C8B-B14F-4D97-AF65-F5344CB8AC3E}">
        <p14:creationId xmlns:p14="http://schemas.microsoft.com/office/powerpoint/2010/main" val="277357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didn’t call it a “competition”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A634-12D7-4696-8BC2-80117B966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692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dirty="0"/>
              <a:t>A lot of lattice and code-based KEMs, but diversity</a:t>
            </a:r>
          </a:p>
          <a:p>
            <a:r>
              <a:rPr lang="en-US" dirty="0"/>
              <a:t>Lots of the lattices were fairly similar</a:t>
            </a:r>
          </a:p>
          <a:p>
            <a:r>
              <a:rPr lang="en-US" dirty="0"/>
              <a:t>More KEMs than signatures</a:t>
            </a:r>
          </a:p>
          <a:p>
            <a:r>
              <a:rPr lang="en-US" dirty="0"/>
              <a:t>Preserved diversity and selected most promising ones.  Some hard choices</a:t>
            </a:r>
          </a:p>
          <a:p>
            <a:r>
              <a:rPr lang="en-US" dirty="0"/>
              <a:t>Report explained why we selected each, and gave some comments</a:t>
            </a:r>
          </a:p>
        </p:txBody>
      </p:sp>
      <p:sp>
        <p:nvSpPr>
          <p:cNvPr id="4" name="Slide Number Placeholder 3"/>
          <p:cNvSpPr>
            <a:spLocks noGrp="1"/>
          </p:cNvSpPr>
          <p:nvPr>
            <p:ph type="sldNum" sz="quarter" idx="5"/>
          </p:nvPr>
        </p:nvSpPr>
        <p:spPr/>
        <p:txBody>
          <a:bodyPr/>
          <a:lstStyle/>
          <a:p>
            <a:fld id="{160AAD2E-7E06-484F-A81A-76F2718A1EBB}" type="slidenum">
              <a:rPr lang="en-US" smtClean="0"/>
              <a:pPr/>
              <a:t>4</a:t>
            </a:fld>
            <a:endParaRPr lang="en-US"/>
          </a:p>
        </p:txBody>
      </p:sp>
    </p:spTree>
    <p:extLst>
      <p:ext uri="{BB962C8B-B14F-4D97-AF65-F5344CB8AC3E}">
        <p14:creationId xmlns:p14="http://schemas.microsoft.com/office/powerpoint/2010/main" val="53914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6</a:t>
            </a:fld>
            <a:endParaRPr lang="en-US"/>
          </a:p>
        </p:txBody>
      </p:sp>
    </p:spTree>
    <p:extLst>
      <p:ext uri="{BB962C8B-B14F-4D97-AF65-F5344CB8AC3E}">
        <p14:creationId xmlns:p14="http://schemas.microsoft.com/office/powerpoint/2010/main" val="144704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5FCBF-6219-4546-A99F-D0C532AD6E76}" type="slidenum">
              <a:rPr lang="en-US" smtClean="0"/>
              <a:t>7</a:t>
            </a:fld>
            <a:endParaRPr lang="en-US"/>
          </a:p>
        </p:txBody>
      </p:sp>
    </p:spTree>
    <p:extLst>
      <p:ext uri="{BB962C8B-B14F-4D97-AF65-F5344CB8AC3E}">
        <p14:creationId xmlns:p14="http://schemas.microsoft.com/office/powerpoint/2010/main" val="400717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those two schemes are out, there are only 4 signatures under consideration</a:t>
            </a:r>
          </a:p>
        </p:txBody>
      </p:sp>
      <p:sp>
        <p:nvSpPr>
          <p:cNvPr id="4" name="Slide Number Placeholder 3"/>
          <p:cNvSpPr>
            <a:spLocks noGrp="1"/>
          </p:cNvSpPr>
          <p:nvPr>
            <p:ph type="sldNum" sz="quarter" idx="5"/>
          </p:nvPr>
        </p:nvSpPr>
        <p:spPr/>
        <p:txBody>
          <a:bodyPr/>
          <a:lstStyle/>
          <a:p>
            <a:fld id="{160AAD2E-7E06-484F-A81A-76F2718A1EBB}" type="slidenum">
              <a:rPr lang="en-US" smtClean="0"/>
              <a:pPr/>
              <a:t>8</a:t>
            </a:fld>
            <a:endParaRPr lang="en-US"/>
          </a:p>
        </p:txBody>
      </p:sp>
    </p:spTree>
    <p:extLst>
      <p:ext uri="{BB962C8B-B14F-4D97-AF65-F5344CB8AC3E}">
        <p14:creationId xmlns:p14="http://schemas.microsoft.com/office/powerpoint/2010/main" val="336464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9</a:t>
            </a:fld>
            <a:endParaRPr lang="en-US"/>
          </a:p>
        </p:txBody>
      </p:sp>
    </p:spTree>
    <p:extLst>
      <p:ext uri="{BB962C8B-B14F-4D97-AF65-F5344CB8AC3E}">
        <p14:creationId xmlns:p14="http://schemas.microsoft.com/office/powerpoint/2010/main" val="417942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dirty="0"/>
              <a:t>4</a:t>
            </a:r>
            <a:r>
              <a:rPr lang="en-US" baseline="30000" dirty="0"/>
              <a:t>th</a:t>
            </a:r>
            <a:r>
              <a:rPr lang="en-US" dirty="0"/>
              <a:t> round algorithms will likely be focusing more on the KEMs.  </a:t>
            </a:r>
          </a:p>
          <a:p>
            <a:r>
              <a:rPr lang="en-US" dirty="0"/>
              <a:t>Choosing a code-based one, and/or selecting SIKE if we want it.  </a:t>
            </a:r>
          </a:p>
          <a:p>
            <a:r>
              <a:rPr lang="en-US" dirty="0"/>
              <a:t>If choose </a:t>
            </a:r>
            <a:r>
              <a:rPr lang="en-US" dirty="0" err="1"/>
              <a:t>Sphincs</a:t>
            </a:r>
            <a:r>
              <a:rPr lang="en-US" dirty="0"/>
              <a:t>+, less of a need for picnic, but could still be considered</a:t>
            </a:r>
          </a:p>
        </p:txBody>
      </p:sp>
      <p:sp>
        <p:nvSpPr>
          <p:cNvPr id="4" name="Slide Number Placeholder 3"/>
          <p:cNvSpPr>
            <a:spLocks noGrp="1"/>
          </p:cNvSpPr>
          <p:nvPr>
            <p:ph type="sldNum" sz="quarter" idx="5"/>
          </p:nvPr>
        </p:nvSpPr>
        <p:spPr/>
        <p:txBody>
          <a:bodyPr/>
          <a:lstStyle/>
          <a:p>
            <a:fld id="{160AAD2E-7E06-484F-A81A-76F2718A1EBB}" type="slidenum">
              <a:rPr lang="en-US" smtClean="0"/>
              <a:pPr/>
              <a:t>10</a:t>
            </a:fld>
            <a:endParaRPr lang="en-US"/>
          </a:p>
        </p:txBody>
      </p:sp>
    </p:spTree>
    <p:extLst>
      <p:ext uri="{BB962C8B-B14F-4D97-AF65-F5344CB8AC3E}">
        <p14:creationId xmlns:p14="http://schemas.microsoft.com/office/powerpoint/2010/main" val="238397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13DE9B-0BCF-46AF-B256-3E74457EF0E1}"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221120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234974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025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148773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9672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342977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3DE9B-0BCF-46AF-B256-3E74457EF0E1}"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27065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3DE9B-0BCF-46AF-B256-3E74457EF0E1}"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327257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3DE9B-0BCF-46AF-B256-3E74457EF0E1}"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83883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3DE9B-0BCF-46AF-B256-3E74457EF0E1}"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269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13DE9B-0BCF-46AF-B256-3E74457EF0E1}"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60911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98778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13DE9B-0BCF-46AF-B256-3E74457EF0E1}" type="datetimeFigureOut">
              <a:rPr lang="en-US" smtClean="0"/>
              <a:t>8/23/21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89389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3DE9B-0BCF-46AF-B256-3E74457EF0E1}" type="datetimeFigureOut">
              <a:rPr lang="en-US" smtClean="0"/>
              <a:t>8/23/21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85709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13DE9B-0BCF-46AF-B256-3E74457EF0E1}"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351705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AB56A-8B48-4FB3-ACB6-F1CAE31208F8}" type="slidenum">
              <a:rPr lang="en-US" smtClean="0"/>
              <a:pPr/>
              <a:t>‹#›</a:t>
            </a:fld>
            <a:endParaRPr lang="en-US" dirty="0"/>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975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36279399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coe.nist.gov/projects/building-blocks/post-quantum-cryptograph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applied-crypto-pqc@nist.gov?subject=Comments%20on%20Draft%20Project%20Description%20-%20Migration%20to%20Post-Quantum%20Cryptography" TargetMode="External"/><Relationship Id="rId4" Type="http://schemas.openxmlformats.org/officeDocument/2006/relationships/hyperlink" Target="https://nvlpubs.nist.gov/nistpubs/CSWP/NIST.CSWP.04282021.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nist.gov/pqcrypt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vlpubs.nist.gov/nistpubs/ir/2019/NIST.IR.824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nvlpubs.nist.gov/nistpubs/ir/2020/NIST.IR.830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src.nist.gov/Events/2021/third-pqc-standardization-confere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743200" y="1981200"/>
            <a:ext cx="6324600" cy="1219200"/>
          </a:xfrm>
          <a:noFill/>
          <a:ln/>
        </p:spPr>
        <p:txBody>
          <a:bodyPr>
            <a:normAutofit/>
          </a:bodyPr>
          <a:lstStyle/>
          <a:p>
            <a:pPr algn="l"/>
            <a:r>
              <a:rPr lang="en-US" sz="3600" b="1" dirty="0">
                <a:solidFill>
                  <a:schemeClr val="tx2"/>
                </a:solidFill>
              </a:rPr>
              <a:t>The beginning of the end:</a:t>
            </a:r>
            <a:br>
              <a:rPr lang="en-US" sz="3200" b="1" dirty="0">
                <a:solidFill>
                  <a:schemeClr val="tx2"/>
                </a:solidFill>
              </a:rPr>
            </a:br>
            <a:r>
              <a:rPr lang="en-US" sz="2400" b="1" dirty="0">
                <a:solidFill>
                  <a:schemeClr val="tx2"/>
                </a:solidFill>
              </a:rPr>
              <a:t>An update on the NIST PQC “Competition”</a:t>
            </a:r>
          </a:p>
        </p:txBody>
      </p:sp>
      <p:sp>
        <p:nvSpPr>
          <p:cNvPr id="4099" name="Rectangle 3"/>
          <p:cNvSpPr>
            <a:spLocks noGrp="1" noChangeArrowheads="1"/>
          </p:cNvSpPr>
          <p:nvPr>
            <p:ph type="subTitle" idx="1"/>
          </p:nvPr>
        </p:nvSpPr>
        <p:spPr>
          <a:xfrm>
            <a:off x="2750127" y="3574475"/>
            <a:ext cx="4953000" cy="1868488"/>
          </a:xfrm>
          <a:noFill/>
          <a:ln/>
        </p:spPr>
        <p:txBody>
          <a:bodyPr anchor="ctr"/>
          <a:lstStyle/>
          <a:p>
            <a:r>
              <a:rPr lang="en-US" sz="2100" dirty="0">
                <a:solidFill>
                  <a:schemeClr val="accent2"/>
                </a:solidFill>
              </a:rPr>
              <a:t>Dustin Moody</a:t>
            </a:r>
          </a:p>
          <a:p>
            <a:r>
              <a:rPr lang="en-US" sz="2200" dirty="0">
                <a:solidFill>
                  <a:schemeClr val="accent2"/>
                </a:solidFill>
              </a:rPr>
              <a:t>NIST PQC team</a:t>
            </a:r>
          </a:p>
          <a:p>
            <a:endParaRPr lang="en-US" dirty="0">
              <a:solidFill>
                <a:schemeClr val="tx1"/>
              </a:solidFill>
            </a:endParaRPr>
          </a:p>
        </p:txBody>
      </p:sp>
      <p:pic>
        <p:nvPicPr>
          <p:cNvPr id="4" name="Picture 3">
            <a:extLst>
              <a:ext uri="{FF2B5EF4-FFF2-40B4-BE49-F238E27FC236}">
                <a16:creationId xmlns:a16="http://schemas.microsoft.com/office/drawing/2014/main" id="{E8EB1671-878C-6A4A-A112-02A22982DC00}"/>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colorTemperature colorTemp="3306"/>
                    </a14:imgEffect>
                    <a14:imgEffect>
                      <a14:saturation sat="87000"/>
                    </a14:imgEffect>
                  </a14:imgLayer>
                </a14:imgProps>
              </a:ext>
            </a:extLst>
          </a:blip>
          <a:stretch>
            <a:fillRect/>
          </a:stretch>
        </p:blipFill>
        <p:spPr>
          <a:xfrm>
            <a:off x="1883617" y="6004119"/>
            <a:ext cx="3973068" cy="524744"/>
          </a:xfrm>
          <a:prstGeom prst="rect">
            <a:avLst/>
          </a:prstGeom>
        </p:spPr>
      </p:pic>
      <p:sp>
        <p:nvSpPr>
          <p:cNvPr id="5" name="Content Placeholder 2">
            <a:extLst>
              <a:ext uri="{FF2B5EF4-FFF2-40B4-BE49-F238E27FC236}">
                <a16:creationId xmlns:a16="http://schemas.microsoft.com/office/drawing/2014/main" id="{1DEE8C92-1B44-444E-9354-BF567F3C2B0D}"/>
              </a:ext>
            </a:extLst>
          </p:cNvPr>
          <p:cNvSpPr txBox="1">
            <a:spLocks/>
          </p:cNvSpPr>
          <p:nvPr/>
        </p:nvSpPr>
        <p:spPr>
          <a:xfrm>
            <a:off x="6515100" y="5828636"/>
            <a:ext cx="4157472" cy="1029364"/>
          </a:xfrm>
          <a:prstGeom prst="rect">
            <a:avLst/>
          </a:prstGeom>
        </p:spPr>
        <p:txBody>
          <a:bodyPr>
            <a:normAutofit/>
          </a:bodyPr>
          <a:lstStyle>
            <a:lvl1pPr marL="342900" indent="-342900" algn="l" rtl="0" eaLnBrk="1" fontAlgn="base" hangingPunct="1">
              <a:spcBef>
                <a:spcPct val="20000"/>
              </a:spcBef>
              <a:spcAft>
                <a:spcPct val="0"/>
              </a:spcAft>
              <a:buChar char="•"/>
              <a:defRPr sz="24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lumMod val="75000"/>
                  </a:schemeClr>
                </a:solidFill>
                <a:latin typeface="+mn-lt"/>
              </a:defRPr>
            </a:lvl2pPr>
            <a:lvl3pPr marL="1143000" indent="-228600" algn="l" rtl="0" eaLnBrk="1" fontAlgn="base" hangingPunct="1">
              <a:spcBef>
                <a:spcPct val="20000"/>
              </a:spcBef>
              <a:spcAft>
                <a:spcPct val="0"/>
              </a:spcAft>
              <a:buChar char="•"/>
              <a:defRPr sz="2000">
                <a:solidFill>
                  <a:schemeClr val="tx2">
                    <a:lumMod val="75000"/>
                  </a:schemeClr>
                </a:solidFill>
                <a:latin typeface="+mn-lt"/>
              </a:defRPr>
            </a:lvl3pPr>
            <a:lvl4pPr marL="1600200" indent="-228600" algn="l" rtl="0" eaLnBrk="1" fontAlgn="base" hangingPunct="1">
              <a:spcBef>
                <a:spcPct val="20000"/>
              </a:spcBef>
              <a:spcAft>
                <a:spcPct val="0"/>
              </a:spcAft>
              <a:buChar char="–"/>
              <a:defRPr>
                <a:solidFill>
                  <a:schemeClr val="tx2">
                    <a:lumMod val="75000"/>
                  </a:schemeClr>
                </a:solidFill>
                <a:latin typeface="+mn-lt"/>
              </a:defRPr>
            </a:lvl4pPr>
            <a:lvl5pPr marL="2057400" indent="-228600" algn="l" rtl="0" eaLnBrk="1" fontAlgn="base" hangingPunct="1">
              <a:spcBef>
                <a:spcPct val="20000"/>
              </a:spcBef>
              <a:spcAft>
                <a:spcPct val="0"/>
              </a:spcAft>
              <a:buChar char="•"/>
              <a:defRPr>
                <a:solidFill>
                  <a:schemeClr val="tx2">
                    <a:lumMod val="75000"/>
                  </a:schemeClr>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a:lstStyle>
          <a:p>
            <a:pPr marL="0" indent="0">
              <a:buNone/>
            </a:pPr>
            <a:r>
              <a:rPr kumimoji="0" lang="en-US" sz="1500" kern="0" dirty="0">
                <a:solidFill>
                  <a:schemeClr val="tx1"/>
                </a:solidFill>
              </a:rPr>
              <a:t>Cryptographic Technology Group</a:t>
            </a:r>
          </a:p>
          <a:p>
            <a:pPr marL="0" indent="0">
              <a:buNone/>
            </a:pPr>
            <a:r>
              <a:rPr kumimoji="0" lang="en-US" sz="1500" kern="0" dirty="0">
                <a:solidFill>
                  <a:schemeClr val="tx1"/>
                </a:solidFill>
              </a:rPr>
              <a:t>Computer Security Division</a:t>
            </a:r>
          </a:p>
          <a:p>
            <a:pPr marL="0" indent="0">
              <a:buNone/>
            </a:pPr>
            <a:r>
              <a:rPr kumimoji="0" lang="en-US" sz="1500" kern="0" dirty="0">
                <a:solidFill>
                  <a:schemeClr val="tx1"/>
                </a:solidFill>
              </a:rPr>
              <a:t>Information Technology Lab</a:t>
            </a:r>
          </a:p>
        </p:txBody>
      </p:sp>
      <p:cxnSp>
        <p:nvCxnSpPr>
          <p:cNvPr id="3" name="Straight Connector 2">
            <a:extLst>
              <a:ext uri="{FF2B5EF4-FFF2-40B4-BE49-F238E27FC236}">
                <a16:creationId xmlns:a16="http://schemas.microsoft.com/office/drawing/2014/main" id="{DA08F040-8E90-8D47-9902-0327E05A3834}"/>
              </a:ext>
            </a:extLst>
          </p:cNvPr>
          <p:cNvCxnSpPr/>
          <p:nvPr/>
        </p:nvCxnSpPr>
        <p:spPr bwMode="auto">
          <a:xfrm>
            <a:off x="1883618" y="5715000"/>
            <a:ext cx="8098583"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E9F9-0DA4-4B44-ADE6-E7A044FE1550}"/>
              </a:ext>
            </a:extLst>
          </p:cNvPr>
          <p:cNvSpPr>
            <a:spLocks noGrp="1"/>
          </p:cNvSpPr>
          <p:nvPr>
            <p:ph type="title"/>
          </p:nvPr>
        </p:nvSpPr>
        <p:spPr>
          <a:xfrm>
            <a:off x="954956" y="381000"/>
            <a:ext cx="9146116" cy="1143000"/>
          </a:xfrm>
        </p:spPr>
        <p:txBody>
          <a:bodyPr/>
          <a:lstStyle/>
          <a:p>
            <a:r>
              <a:rPr lang="en-US" dirty="0"/>
              <a:t>What lies ahead….</a:t>
            </a:r>
          </a:p>
        </p:txBody>
      </p:sp>
      <p:sp>
        <p:nvSpPr>
          <p:cNvPr id="3" name="Content Placeholder 2">
            <a:extLst>
              <a:ext uri="{FF2B5EF4-FFF2-40B4-BE49-F238E27FC236}">
                <a16:creationId xmlns:a16="http://schemas.microsoft.com/office/drawing/2014/main" id="{DAF03D62-8633-0A42-A01F-888333F77604}"/>
              </a:ext>
            </a:extLst>
          </p:cNvPr>
          <p:cNvSpPr>
            <a:spLocks noGrp="1"/>
          </p:cNvSpPr>
          <p:nvPr>
            <p:ph idx="1"/>
          </p:nvPr>
        </p:nvSpPr>
        <p:spPr>
          <a:xfrm>
            <a:off x="609600" y="1219200"/>
            <a:ext cx="8991600" cy="4953000"/>
          </a:xfrm>
        </p:spPr>
        <p:txBody>
          <a:bodyPr>
            <a:normAutofit fontScale="85000" lnSpcReduction="20000"/>
          </a:bodyPr>
          <a:lstStyle/>
          <a:p>
            <a:r>
              <a:rPr lang="en-US" sz="2000" dirty="0"/>
              <a:t>End of 2021/Start of 2022  </a:t>
            </a:r>
          </a:p>
          <a:p>
            <a:pPr lvl="1"/>
            <a:r>
              <a:rPr lang="en-US" sz="1800" dirty="0"/>
              <a:t>The 3</a:t>
            </a:r>
            <a:r>
              <a:rPr lang="en-US" sz="1800" baseline="30000" dirty="0"/>
              <a:t>rd</a:t>
            </a:r>
            <a:r>
              <a:rPr lang="en-US" sz="1800" dirty="0"/>
              <a:t> Round will end sometime around here</a:t>
            </a:r>
          </a:p>
          <a:p>
            <a:pPr lvl="1"/>
            <a:r>
              <a:rPr lang="en-US" sz="1800" dirty="0"/>
              <a:t>NIST will announce which finalist algorithms it will standardize</a:t>
            </a:r>
          </a:p>
          <a:p>
            <a:pPr lvl="2"/>
            <a:r>
              <a:rPr lang="en-US" sz="1600" dirty="0"/>
              <a:t>(As mentioned previously, also potentially SPHINCS+)</a:t>
            </a:r>
          </a:p>
          <a:p>
            <a:pPr lvl="1"/>
            <a:r>
              <a:rPr lang="en-US" sz="1800" dirty="0"/>
              <a:t>This will include algorithms which will be able to be used by most applications</a:t>
            </a:r>
          </a:p>
          <a:p>
            <a:pPr lvl="1"/>
            <a:r>
              <a:rPr lang="en-US" sz="1800" dirty="0"/>
              <a:t>NIST will issue a Report on the 3</a:t>
            </a:r>
            <a:r>
              <a:rPr lang="en-US" sz="1800" baseline="30000" dirty="0"/>
              <a:t>rd</a:t>
            </a:r>
            <a:r>
              <a:rPr lang="en-US" sz="1800" dirty="0"/>
              <a:t> Round to explain our decisions</a:t>
            </a:r>
          </a:p>
          <a:p>
            <a:pPr lvl="1"/>
            <a:endParaRPr lang="en-US" sz="2400" dirty="0"/>
          </a:p>
          <a:p>
            <a:pPr>
              <a:lnSpc>
                <a:spcPct val="90000"/>
              </a:lnSpc>
            </a:pPr>
            <a:r>
              <a:rPr lang="en-US" sz="2000" dirty="0"/>
              <a:t>NIST will also announce any candidates advancing to 4</a:t>
            </a:r>
            <a:r>
              <a:rPr lang="en-US" sz="2000" baseline="30000" dirty="0"/>
              <a:t>th</a:t>
            </a:r>
            <a:r>
              <a:rPr lang="en-US" sz="2000" dirty="0"/>
              <a:t> round</a:t>
            </a:r>
          </a:p>
          <a:p>
            <a:pPr lvl="1">
              <a:lnSpc>
                <a:spcPct val="90000"/>
              </a:lnSpc>
            </a:pPr>
            <a:r>
              <a:rPr lang="en-US" sz="1800" dirty="0"/>
              <a:t>The 4</a:t>
            </a:r>
            <a:r>
              <a:rPr lang="en-US" sz="1800" baseline="30000" dirty="0"/>
              <a:t>th</a:t>
            </a:r>
            <a:r>
              <a:rPr lang="en-US" sz="1800" dirty="0"/>
              <a:t> round will similarly be 12-18 months</a:t>
            </a:r>
          </a:p>
          <a:p>
            <a:pPr lvl="1">
              <a:lnSpc>
                <a:spcPct val="95000"/>
              </a:lnSpc>
            </a:pPr>
            <a:r>
              <a:rPr lang="en-US" sz="1800" dirty="0"/>
              <a:t>These algorithms will be for a diversified portfolio, or for applications with different performance needs</a:t>
            </a:r>
          </a:p>
          <a:p>
            <a:pPr>
              <a:lnSpc>
                <a:spcPct val="90000"/>
              </a:lnSpc>
            </a:pPr>
            <a:endParaRPr lang="en-US" sz="2000" dirty="0"/>
          </a:p>
          <a:p>
            <a:pPr>
              <a:lnSpc>
                <a:spcPct val="90000"/>
              </a:lnSpc>
            </a:pPr>
            <a:r>
              <a:rPr lang="en-US" sz="2000" dirty="0"/>
              <a:t>In addition, NIST will issue a new </a:t>
            </a:r>
            <a:r>
              <a:rPr lang="en-US" sz="2000" i="1" dirty="0"/>
              <a:t>Call for Proposals </a:t>
            </a:r>
            <a:r>
              <a:rPr lang="en-US" sz="2000" dirty="0"/>
              <a:t>for signatures – see next slide</a:t>
            </a:r>
          </a:p>
          <a:p>
            <a:endParaRPr lang="en-US" sz="2600" dirty="0"/>
          </a:p>
          <a:p>
            <a:pPr>
              <a:lnSpc>
                <a:spcPct val="90000"/>
              </a:lnSpc>
            </a:pPr>
            <a:r>
              <a:rPr lang="en-US" sz="2000" dirty="0"/>
              <a:t>2022-2023:  We expect to release draft standards for public comment</a:t>
            </a:r>
          </a:p>
          <a:p>
            <a:pPr>
              <a:lnSpc>
                <a:spcPct val="90000"/>
              </a:lnSpc>
            </a:pPr>
            <a:r>
              <a:rPr lang="en-US" sz="2000" dirty="0"/>
              <a:t>2024: The first set of standards will hopefully be finalized</a:t>
            </a:r>
          </a:p>
          <a:p>
            <a:endParaRPr lang="en-US" sz="2600" dirty="0"/>
          </a:p>
          <a:p>
            <a:endParaRPr lang="en-US" dirty="0"/>
          </a:p>
        </p:txBody>
      </p:sp>
      <p:pic>
        <p:nvPicPr>
          <p:cNvPr id="8194" name="Picture 2" descr="month calendar clip art - Clip Art Library">
            <a:extLst>
              <a:ext uri="{FF2B5EF4-FFF2-40B4-BE49-F238E27FC236}">
                <a16:creationId xmlns:a16="http://schemas.microsoft.com/office/drawing/2014/main" id="{98C9CBC9-26FF-3444-B8A3-3B4A56BFF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752600"/>
            <a:ext cx="2807208" cy="280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4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12D7-9368-9244-8CFD-50B8008D3C9E}"/>
              </a:ext>
            </a:extLst>
          </p:cNvPr>
          <p:cNvSpPr>
            <a:spLocks noGrp="1"/>
          </p:cNvSpPr>
          <p:nvPr>
            <p:ph type="title"/>
          </p:nvPr>
        </p:nvSpPr>
        <p:spPr>
          <a:xfrm>
            <a:off x="762000" y="361950"/>
            <a:ext cx="6859587" cy="1143000"/>
          </a:xfrm>
        </p:spPr>
        <p:txBody>
          <a:bodyPr>
            <a:normAutofit/>
          </a:bodyPr>
          <a:lstStyle/>
          <a:p>
            <a:r>
              <a:rPr lang="en-US" dirty="0"/>
              <a:t>An on-ramp for signatures</a:t>
            </a:r>
          </a:p>
        </p:txBody>
      </p:sp>
      <p:sp>
        <p:nvSpPr>
          <p:cNvPr id="3" name="Content Placeholder 2">
            <a:extLst>
              <a:ext uri="{FF2B5EF4-FFF2-40B4-BE49-F238E27FC236}">
                <a16:creationId xmlns:a16="http://schemas.microsoft.com/office/drawing/2014/main" id="{DDE2613C-9A3B-CA4A-93A9-90132E09B9DC}"/>
              </a:ext>
            </a:extLst>
          </p:cNvPr>
          <p:cNvSpPr>
            <a:spLocks noGrp="1"/>
          </p:cNvSpPr>
          <p:nvPr>
            <p:ph idx="1"/>
          </p:nvPr>
        </p:nvSpPr>
        <p:spPr>
          <a:xfrm>
            <a:off x="762000" y="1295400"/>
            <a:ext cx="8305800" cy="5200650"/>
          </a:xfrm>
        </p:spPr>
        <p:txBody>
          <a:bodyPr>
            <a:normAutofit fontScale="85000" lnSpcReduction="10000"/>
          </a:bodyPr>
          <a:lstStyle/>
          <a:p>
            <a:r>
              <a:rPr lang="en-US" sz="2000" dirty="0"/>
              <a:t>At the conclusion of the 3</a:t>
            </a:r>
            <a:r>
              <a:rPr lang="en-US" sz="2000" baseline="30000" dirty="0"/>
              <a:t>rd</a:t>
            </a:r>
            <a:r>
              <a:rPr lang="en-US" sz="2000" dirty="0"/>
              <a:t> Round, NIST will issue a new Call for Proposals </a:t>
            </a:r>
          </a:p>
          <a:p>
            <a:pPr lvl="1"/>
            <a:r>
              <a:rPr lang="en-US" sz="1800" dirty="0"/>
              <a:t>There will be a deadline for submission, likely 6 months – 1 year</a:t>
            </a:r>
          </a:p>
          <a:p>
            <a:pPr lvl="1"/>
            <a:r>
              <a:rPr lang="en-US" sz="1800" dirty="0"/>
              <a:t>This will be much smaller in scope than main NIST PQC effort</a:t>
            </a:r>
          </a:p>
          <a:p>
            <a:pPr lvl="1"/>
            <a:r>
              <a:rPr lang="en-US" sz="1800" dirty="0"/>
              <a:t>The main reason for this call is to diversify our signature portfolio</a:t>
            </a:r>
          </a:p>
          <a:p>
            <a:pPr lvl="1"/>
            <a:r>
              <a:rPr lang="en-US" sz="1800" dirty="0"/>
              <a:t>These signatures will be on a different track than the candidates in the 4</a:t>
            </a:r>
            <a:r>
              <a:rPr lang="en-US" sz="1800" baseline="30000" dirty="0"/>
              <a:t>th</a:t>
            </a:r>
            <a:r>
              <a:rPr lang="en-US" sz="1800" dirty="0"/>
              <a:t> round</a:t>
            </a:r>
          </a:p>
          <a:p>
            <a:endParaRPr lang="en-US" sz="2000" dirty="0"/>
          </a:p>
          <a:p>
            <a:r>
              <a:rPr lang="en-US" sz="2000" dirty="0"/>
              <a:t>We are </a:t>
            </a:r>
            <a:r>
              <a:rPr lang="en-US" sz="2000" b="1" dirty="0"/>
              <a:t>most interested </a:t>
            </a:r>
            <a:r>
              <a:rPr lang="en-US" sz="2000" dirty="0"/>
              <a:t>in a general-purpose digital signature scheme which is not based on structured lattices</a:t>
            </a:r>
          </a:p>
          <a:p>
            <a:pPr lvl="1"/>
            <a:r>
              <a:rPr lang="en-US" sz="1800" dirty="0"/>
              <a:t>We may be interested in other signature schemes targeted for certain applications.  For example, a scheme with very short signatures.</a:t>
            </a:r>
          </a:p>
          <a:p>
            <a:endParaRPr lang="en-US" sz="2000" dirty="0"/>
          </a:p>
          <a:p>
            <a:r>
              <a:rPr lang="en-US" sz="2000" dirty="0"/>
              <a:t>The more mature the scheme, the better.  </a:t>
            </a:r>
          </a:p>
          <a:p>
            <a:endParaRPr lang="en-US" sz="2000" dirty="0"/>
          </a:p>
          <a:p>
            <a:r>
              <a:rPr lang="en-US" sz="2000" dirty="0"/>
              <a:t>NIST will decide which (if any) of the received schemes to focus attention on</a:t>
            </a:r>
          </a:p>
          <a:p>
            <a:endParaRPr lang="en-US" dirty="0"/>
          </a:p>
        </p:txBody>
      </p:sp>
      <p:pic>
        <p:nvPicPr>
          <p:cNvPr id="9218" name="Picture 2" descr="Merge Sign: What Does it Mean?">
            <a:extLst>
              <a:ext uri="{FF2B5EF4-FFF2-40B4-BE49-F238E27FC236}">
                <a16:creationId xmlns:a16="http://schemas.microsoft.com/office/drawing/2014/main" id="{3A990A7C-E1DC-E84C-8D41-0180924AEA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4" r="38877"/>
          <a:stretch/>
        </p:blipFill>
        <p:spPr bwMode="auto">
          <a:xfrm>
            <a:off x="9525000" y="1880303"/>
            <a:ext cx="2496714" cy="307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3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03D4-3261-4C47-97FA-6663D4C5049D}"/>
              </a:ext>
            </a:extLst>
          </p:cNvPr>
          <p:cNvSpPr>
            <a:spLocks noGrp="1"/>
          </p:cNvSpPr>
          <p:nvPr>
            <p:ph type="title"/>
          </p:nvPr>
        </p:nvSpPr>
        <p:spPr>
          <a:xfrm>
            <a:off x="586680" y="355070"/>
            <a:ext cx="7240587" cy="904949"/>
          </a:xfrm>
        </p:spPr>
        <p:txBody>
          <a:bodyPr>
            <a:normAutofit/>
          </a:bodyPr>
          <a:lstStyle/>
          <a:p>
            <a:r>
              <a:rPr lang="en-US" dirty="0"/>
              <a:t>How will NIST make its decisions?</a:t>
            </a:r>
          </a:p>
        </p:txBody>
      </p:sp>
      <p:sp>
        <p:nvSpPr>
          <p:cNvPr id="3" name="Content Placeholder 2">
            <a:extLst>
              <a:ext uri="{FF2B5EF4-FFF2-40B4-BE49-F238E27FC236}">
                <a16:creationId xmlns:a16="http://schemas.microsoft.com/office/drawing/2014/main" id="{17FFAE37-6380-864C-AC9E-0AEAAD1ABB89}"/>
              </a:ext>
            </a:extLst>
          </p:cNvPr>
          <p:cNvSpPr>
            <a:spLocks noGrp="1"/>
          </p:cNvSpPr>
          <p:nvPr>
            <p:ph idx="1"/>
          </p:nvPr>
        </p:nvSpPr>
        <p:spPr>
          <a:xfrm>
            <a:off x="678169" y="1168930"/>
            <a:ext cx="8192038" cy="5334000"/>
          </a:xfrm>
        </p:spPr>
        <p:txBody>
          <a:bodyPr>
            <a:normAutofit/>
          </a:bodyPr>
          <a:lstStyle/>
          <a:p>
            <a:r>
              <a:rPr lang="en-US" sz="2000" dirty="0"/>
              <a:t>Using the evaluation criteria:</a:t>
            </a:r>
          </a:p>
          <a:p>
            <a:r>
              <a:rPr lang="en-US" sz="1800" dirty="0">
                <a:latin typeface="Abadi" panose="020B0604020104020204" pitchFamily="34" charset="0"/>
              </a:rPr>
              <a:t>Security</a:t>
            </a:r>
          </a:p>
          <a:p>
            <a:pPr lvl="1"/>
            <a:r>
              <a:rPr lang="en-US" sz="1600" dirty="0">
                <a:latin typeface="Abadi" panose="020B0604020104020204" pitchFamily="34" charset="0"/>
              </a:rPr>
              <a:t>Security levels offered, (confidence in) security proof, known attacks, </a:t>
            </a:r>
            <a:r>
              <a:rPr lang="en-US" dirty="0">
                <a:latin typeface="Abadi" panose="020B0604020104020204" pitchFamily="34" charset="0"/>
              </a:rPr>
              <a:t>c</a:t>
            </a:r>
            <a:r>
              <a:rPr lang="en-US" sz="1600" dirty="0">
                <a:latin typeface="Abadi" panose="020B0604020104020204" pitchFamily="34" charset="0"/>
              </a:rPr>
              <a:t>lassical/quantum complexity</a:t>
            </a:r>
          </a:p>
          <a:p>
            <a:r>
              <a:rPr lang="en-US" sz="1800" dirty="0">
                <a:latin typeface="Abadi" panose="020B0604020104020204" pitchFamily="34" charset="0"/>
              </a:rPr>
              <a:t>Performance</a:t>
            </a:r>
          </a:p>
          <a:p>
            <a:pPr lvl="1"/>
            <a:r>
              <a:rPr lang="en-US" sz="1600" dirty="0">
                <a:latin typeface="Abadi" panose="020B0604020104020204" pitchFamily="34" charset="0"/>
              </a:rPr>
              <a:t>Size of parameters, speed of </a:t>
            </a:r>
            <a:r>
              <a:rPr lang="en-US" sz="1600" dirty="0" err="1">
                <a:latin typeface="Abadi" panose="020B0604020104020204" pitchFamily="34" charset="0"/>
              </a:rPr>
              <a:t>KeyGen</a:t>
            </a:r>
            <a:r>
              <a:rPr lang="en-US" sz="1600" dirty="0">
                <a:latin typeface="Abadi" panose="020B0604020104020204" pitchFamily="34" charset="0"/>
              </a:rPr>
              <a:t>, Enc/Dec, Sign/Verify, decryption failures</a:t>
            </a:r>
          </a:p>
          <a:p>
            <a:r>
              <a:rPr lang="en-US" sz="1800" dirty="0">
                <a:latin typeface="Abadi" panose="020B0604020104020204" pitchFamily="34" charset="0"/>
              </a:rPr>
              <a:t>Algorithm and implementation characteristics</a:t>
            </a:r>
          </a:p>
          <a:p>
            <a:pPr lvl="1"/>
            <a:r>
              <a:rPr lang="en-US" sz="1600" dirty="0">
                <a:latin typeface="Abadi" panose="020B0604020104020204" pitchFamily="34" charset="0"/>
              </a:rPr>
              <a:t>IP issues, side channel resistance, </a:t>
            </a:r>
            <a:r>
              <a:rPr lang="en-US" dirty="0">
                <a:latin typeface="Abadi" panose="020B0604020104020204" pitchFamily="34" charset="0"/>
              </a:rPr>
              <a:t>s</a:t>
            </a:r>
            <a:r>
              <a:rPr lang="en-US" sz="1600" dirty="0">
                <a:latin typeface="Abadi" panose="020B0604020104020204" pitchFamily="34" charset="0"/>
              </a:rPr>
              <a:t>implicity and clarity of documentation</a:t>
            </a:r>
          </a:p>
          <a:p>
            <a:pPr lvl="1"/>
            <a:endParaRPr lang="en-US" dirty="0">
              <a:latin typeface="Abadi" panose="020B0604020104020204" pitchFamily="34" charset="0"/>
            </a:endParaRPr>
          </a:p>
          <a:p>
            <a:r>
              <a:rPr lang="en-US" dirty="0"/>
              <a:t>For the lattice KEMs, the main decision will be </a:t>
            </a:r>
            <a:r>
              <a:rPr lang="en-US" b="1" dirty="0" err="1"/>
              <a:t>Kyber</a:t>
            </a:r>
            <a:r>
              <a:rPr lang="en-US" b="1" dirty="0"/>
              <a:t>/NTRU/Saber</a:t>
            </a:r>
          </a:p>
          <a:p>
            <a:r>
              <a:rPr lang="en-US" dirty="0"/>
              <a:t>Similarly for lattice signatures, the main decision will be </a:t>
            </a:r>
            <a:r>
              <a:rPr lang="en-US" b="1" dirty="0"/>
              <a:t>Dilithium/Falcon</a:t>
            </a:r>
          </a:p>
          <a:p>
            <a:r>
              <a:rPr lang="en-US" dirty="0"/>
              <a:t>Any other algorithms selected will be their own distinct decision</a:t>
            </a:r>
          </a:p>
          <a:p>
            <a:endParaRPr lang="en-US" dirty="0">
              <a:latin typeface="Abadi" panose="020B0604020104020204" pitchFamily="34" charset="0"/>
            </a:endParaRPr>
          </a:p>
          <a:p>
            <a:endParaRPr lang="en-US" sz="1900" dirty="0"/>
          </a:p>
          <a:p>
            <a:endParaRPr lang="en-US" sz="1900" dirty="0"/>
          </a:p>
          <a:p>
            <a:endParaRPr lang="en-US" dirty="0"/>
          </a:p>
        </p:txBody>
      </p:sp>
      <p:grpSp>
        <p:nvGrpSpPr>
          <p:cNvPr id="4" name="Group 3">
            <a:extLst>
              <a:ext uri="{FF2B5EF4-FFF2-40B4-BE49-F238E27FC236}">
                <a16:creationId xmlns:a16="http://schemas.microsoft.com/office/drawing/2014/main" id="{DAE010F0-2D94-1F42-A07F-D036DC13947B}"/>
              </a:ext>
            </a:extLst>
          </p:cNvPr>
          <p:cNvGrpSpPr/>
          <p:nvPr/>
        </p:nvGrpSpPr>
        <p:grpSpPr>
          <a:xfrm>
            <a:off x="8458200" y="1260019"/>
            <a:ext cx="3487192" cy="3799837"/>
            <a:chOff x="7541835" y="1448316"/>
            <a:chExt cx="3809008" cy="4266089"/>
          </a:xfrm>
        </p:grpSpPr>
        <p:sp>
          <p:nvSpPr>
            <p:cNvPr id="5" name="Oval 4">
              <a:extLst>
                <a:ext uri="{FF2B5EF4-FFF2-40B4-BE49-F238E27FC236}">
                  <a16:creationId xmlns:a16="http://schemas.microsoft.com/office/drawing/2014/main" id="{8BCED7D4-101A-774F-811E-C5943B48196F}"/>
                </a:ext>
              </a:extLst>
            </p:cNvPr>
            <p:cNvSpPr/>
            <p:nvPr/>
          </p:nvSpPr>
          <p:spPr>
            <a:xfrm>
              <a:off x="7541835" y="1448316"/>
              <a:ext cx="3809008" cy="1066522"/>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 name="Oval 5">
              <a:extLst>
                <a:ext uri="{FF2B5EF4-FFF2-40B4-BE49-F238E27FC236}">
                  <a16:creationId xmlns:a16="http://schemas.microsoft.com/office/drawing/2014/main" id="{68A6405F-3C21-8A44-BEE5-DB833B34A7A1}"/>
                </a:ext>
              </a:extLst>
            </p:cNvPr>
            <p:cNvSpPr/>
            <p:nvPr/>
          </p:nvSpPr>
          <p:spPr>
            <a:xfrm>
              <a:off x="7998916" y="2959114"/>
              <a:ext cx="2894846" cy="1066522"/>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Oval 6">
              <a:extLst>
                <a:ext uri="{FF2B5EF4-FFF2-40B4-BE49-F238E27FC236}">
                  <a16:creationId xmlns:a16="http://schemas.microsoft.com/office/drawing/2014/main" id="{C59E0A94-4329-7047-9B9F-D654E5777CFE}"/>
                </a:ext>
              </a:extLst>
            </p:cNvPr>
            <p:cNvSpPr/>
            <p:nvPr/>
          </p:nvSpPr>
          <p:spPr>
            <a:xfrm>
              <a:off x="8379816" y="4647883"/>
              <a:ext cx="2209225" cy="1066522"/>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Oval 7">
              <a:extLst>
                <a:ext uri="{FF2B5EF4-FFF2-40B4-BE49-F238E27FC236}">
                  <a16:creationId xmlns:a16="http://schemas.microsoft.com/office/drawing/2014/main" id="{B7BD097A-FDA6-BF40-9792-C1B1F44D1A1A}"/>
                </a:ext>
              </a:extLst>
            </p:cNvPr>
            <p:cNvSpPr/>
            <p:nvPr/>
          </p:nvSpPr>
          <p:spPr>
            <a:xfrm>
              <a:off x="8798807" y="4879613"/>
              <a:ext cx="1371243" cy="603061"/>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n>
                  <a:solidFill>
                    <a:schemeClr val="accent1">
                      <a:shade val="50000"/>
                    </a:schemeClr>
                  </a:solidFill>
                </a:ln>
                <a:pattFill prst="pct90">
                  <a:fgClr>
                    <a:srgbClr val="C00000"/>
                  </a:fgClr>
                  <a:bgClr>
                    <a:schemeClr val="bg1"/>
                  </a:bgClr>
                </a:pattFill>
              </a:endParaRPr>
            </a:p>
          </p:txBody>
        </p:sp>
        <p:cxnSp>
          <p:nvCxnSpPr>
            <p:cNvPr id="9" name="Straight Connector 8">
              <a:extLst>
                <a:ext uri="{FF2B5EF4-FFF2-40B4-BE49-F238E27FC236}">
                  <a16:creationId xmlns:a16="http://schemas.microsoft.com/office/drawing/2014/main" id="{CAF9C423-06AB-AF4C-857D-84A37D670F7D}"/>
                </a:ext>
              </a:extLst>
            </p:cNvPr>
            <p:cNvCxnSpPr>
              <a:stCxn id="5" idx="2"/>
              <a:endCxn id="6" idx="2"/>
            </p:cNvCxnSpPr>
            <p:nvPr/>
          </p:nvCxnSpPr>
          <p:spPr>
            <a:xfrm>
              <a:off x="7541835" y="1981577"/>
              <a:ext cx="457081" cy="1510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D2FD81-3C87-A145-9B56-BEF5CD4AFA13}"/>
                </a:ext>
              </a:extLst>
            </p:cNvPr>
            <p:cNvCxnSpPr>
              <a:stCxn id="5" idx="6"/>
              <a:endCxn id="6" idx="6"/>
            </p:cNvCxnSpPr>
            <p:nvPr/>
          </p:nvCxnSpPr>
          <p:spPr>
            <a:xfrm flipH="1">
              <a:off x="10893762" y="1981577"/>
              <a:ext cx="457081" cy="1510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168494-BA8C-B046-AA33-09287AC5DCD6}"/>
                </a:ext>
              </a:extLst>
            </p:cNvPr>
            <p:cNvCxnSpPr>
              <a:stCxn id="6" idx="2"/>
              <a:endCxn id="7" idx="2"/>
            </p:cNvCxnSpPr>
            <p:nvPr/>
          </p:nvCxnSpPr>
          <p:spPr>
            <a:xfrm>
              <a:off x="7998916" y="3492376"/>
              <a:ext cx="380901" cy="1688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9F586E-C64D-E44A-A851-56558570F318}"/>
                </a:ext>
              </a:extLst>
            </p:cNvPr>
            <p:cNvCxnSpPr>
              <a:stCxn id="6" idx="6"/>
              <a:endCxn id="7" idx="6"/>
            </p:cNvCxnSpPr>
            <p:nvPr/>
          </p:nvCxnSpPr>
          <p:spPr>
            <a:xfrm flipH="1">
              <a:off x="10589041" y="3492376"/>
              <a:ext cx="304721" cy="16887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8510B7-3113-AC45-AAB8-397B970D52AE}"/>
                </a:ext>
              </a:extLst>
            </p:cNvPr>
            <p:cNvSpPr txBox="1"/>
            <p:nvPr/>
          </p:nvSpPr>
          <p:spPr>
            <a:xfrm>
              <a:off x="8341726" y="1803607"/>
              <a:ext cx="2209225" cy="421905"/>
            </a:xfrm>
            <a:prstGeom prst="rect">
              <a:avLst/>
            </a:prstGeom>
            <a:noFill/>
          </p:spPr>
          <p:txBody>
            <a:bodyPr wrap="square" rtlCol="0">
              <a:spAutoFit/>
            </a:bodyPr>
            <a:lstStyle/>
            <a:p>
              <a:pPr algn="ctr"/>
              <a:r>
                <a:rPr lang="en-US" sz="1799"/>
                <a:t>1</a:t>
              </a:r>
              <a:r>
                <a:rPr lang="en-US" sz="1799" baseline="30000"/>
                <a:t>st</a:t>
              </a:r>
              <a:r>
                <a:rPr lang="en-US" sz="1799"/>
                <a:t> round</a:t>
              </a:r>
            </a:p>
          </p:txBody>
        </p:sp>
        <p:sp>
          <p:nvSpPr>
            <p:cNvPr id="14" name="TextBox 13">
              <a:extLst>
                <a:ext uri="{FF2B5EF4-FFF2-40B4-BE49-F238E27FC236}">
                  <a16:creationId xmlns:a16="http://schemas.microsoft.com/office/drawing/2014/main" id="{25EA2727-519A-BA4C-8540-7271C26CA4A6}"/>
                </a:ext>
              </a:extLst>
            </p:cNvPr>
            <p:cNvSpPr txBox="1"/>
            <p:nvPr/>
          </p:nvSpPr>
          <p:spPr>
            <a:xfrm>
              <a:off x="8293788" y="3307757"/>
              <a:ext cx="2209225" cy="421905"/>
            </a:xfrm>
            <a:prstGeom prst="rect">
              <a:avLst/>
            </a:prstGeom>
            <a:noFill/>
          </p:spPr>
          <p:txBody>
            <a:bodyPr wrap="square" rtlCol="0">
              <a:spAutoFit/>
            </a:bodyPr>
            <a:lstStyle/>
            <a:p>
              <a:pPr algn="ctr"/>
              <a:r>
                <a:rPr lang="en-US" sz="1799"/>
                <a:t>2</a:t>
              </a:r>
              <a:r>
                <a:rPr lang="en-US" sz="1799" baseline="30000"/>
                <a:t>nd </a:t>
              </a:r>
              <a:r>
                <a:rPr lang="en-US" sz="1799"/>
                <a:t>round</a:t>
              </a:r>
            </a:p>
          </p:txBody>
        </p:sp>
        <p:sp>
          <p:nvSpPr>
            <p:cNvPr id="15" name="TextBox 14">
              <a:extLst>
                <a:ext uri="{FF2B5EF4-FFF2-40B4-BE49-F238E27FC236}">
                  <a16:creationId xmlns:a16="http://schemas.microsoft.com/office/drawing/2014/main" id="{5A6BD8AC-5923-F54D-8AC2-C81B0C1C93F0}"/>
                </a:ext>
              </a:extLst>
            </p:cNvPr>
            <p:cNvSpPr txBox="1"/>
            <p:nvPr/>
          </p:nvSpPr>
          <p:spPr>
            <a:xfrm>
              <a:off x="8379816" y="4988141"/>
              <a:ext cx="2209225" cy="421905"/>
            </a:xfrm>
            <a:prstGeom prst="rect">
              <a:avLst/>
            </a:prstGeom>
            <a:noFill/>
          </p:spPr>
          <p:txBody>
            <a:bodyPr wrap="square" rtlCol="0">
              <a:spAutoFit/>
            </a:bodyPr>
            <a:lstStyle/>
            <a:p>
              <a:pPr algn="ctr"/>
              <a:r>
                <a:rPr lang="en-US" sz="1799"/>
                <a:t>3</a:t>
              </a:r>
              <a:r>
                <a:rPr lang="en-US" sz="1799" baseline="30000"/>
                <a:t>rd</a:t>
              </a:r>
              <a:r>
                <a:rPr lang="en-US" sz="1799"/>
                <a:t> </a:t>
              </a:r>
              <a:r>
                <a:rPr lang="en-US" sz="1799">
                  <a:solidFill>
                    <a:srgbClr val="002060"/>
                  </a:solidFill>
                </a:rPr>
                <a:t>round</a:t>
              </a:r>
            </a:p>
          </p:txBody>
        </p:sp>
      </p:grpSp>
    </p:spTree>
    <p:extLst>
      <p:ext uri="{BB962C8B-B14F-4D97-AF65-F5344CB8AC3E}">
        <p14:creationId xmlns:p14="http://schemas.microsoft.com/office/powerpoint/2010/main" val="3746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79B6-16F2-AA4D-8045-0E61835DF770}"/>
              </a:ext>
            </a:extLst>
          </p:cNvPr>
          <p:cNvSpPr>
            <a:spLocks noGrp="1"/>
          </p:cNvSpPr>
          <p:nvPr>
            <p:ph type="title"/>
          </p:nvPr>
        </p:nvSpPr>
        <p:spPr>
          <a:xfrm>
            <a:off x="685800" y="342900"/>
            <a:ext cx="6859587" cy="914400"/>
          </a:xfrm>
        </p:spPr>
        <p:txBody>
          <a:bodyPr/>
          <a:lstStyle/>
          <a:p>
            <a:r>
              <a:rPr lang="en-US" dirty="0"/>
              <a:t>Patent and IPR issues</a:t>
            </a:r>
          </a:p>
        </p:txBody>
      </p:sp>
      <p:sp>
        <p:nvSpPr>
          <p:cNvPr id="3" name="Content Placeholder 2">
            <a:extLst>
              <a:ext uri="{FF2B5EF4-FFF2-40B4-BE49-F238E27FC236}">
                <a16:creationId xmlns:a16="http://schemas.microsoft.com/office/drawing/2014/main" id="{149657B4-4CA3-A244-AE17-A076E4A6D1A2}"/>
              </a:ext>
            </a:extLst>
          </p:cNvPr>
          <p:cNvSpPr>
            <a:spLocks noGrp="1"/>
          </p:cNvSpPr>
          <p:nvPr>
            <p:ph idx="1"/>
          </p:nvPr>
        </p:nvSpPr>
        <p:spPr>
          <a:xfrm>
            <a:off x="685800" y="1257300"/>
            <a:ext cx="10363200" cy="5029200"/>
          </a:xfrm>
        </p:spPr>
        <p:txBody>
          <a:bodyPr>
            <a:normAutofit lnSpcReduction="10000"/>
          </a:bodyPr>
          <a:lstStyle/>
          <a:p>
            <a:r>
              <a:rPr lang="en-US" sz="2200" dirty="0"/>
              <a:t>This is a very complicated area </a:t>
            </a:r>
          </a:p>
          <a:p>
            <a:r>
              <a:rPr lang="en-US" sz="2200" dirty="0"/>
              <a:t>We acknowledge the impact of encumbered technology on adoption</a:t>
            </a:r>
          </a:p>
          <a:p>
            <a:endParaRPr lang="en-US" sz="2200" dirty="0"/>
          </a:p>
          <a:p>
            <a:r>
              <a:rPr lang="en-US" sz="2200" dirty="0"/>
              <a:t>NIST is actively engaging to try to resolve known IPR issues on the candidates</a:t>
            </a:r>
          </a:p>
          <a:p>
            <a:r>
              <a:rPr lang="en-US" sz="2200" dirty="0"/>
              <a:t>When we have something concrete, we will share it</a:t>
            </a:r>
          </a:p>
          <a:p>
            <a:endParaRPr lang="en-US" sz="2200" dirty="0"/>
          </a:p>
          <a:p>
            <a:r>
              <a:rPr lang="en-US" sz="2200" b="1" dirty="0"/>
              <a:t>Note:  it may not be possible for NIST to resolve all IP concerns</a:t>
            </a:r>
          </a:p>
          <a:p>
            <a:endParaRPr lang="en-US" sz="2200" dirty="0"/>
          </a:p>
          <a:p>
            <a:r>
              <a:rPr lang="en-US" sz="2200" dirty="0"/>
              <a:t>In light of the above, NIST believes the discussion should be around the impact of IP, and how we should factor these issues into our decision-making</a:t>
            </a:r>
          </a:p>
          <a:p>
            <a:pPr lvl="1"/>
            <a:r>
              <a:rPr lang="en-US" sz="1800" i="1" dirty="0"/>
              <a:t>NIST would very much appreciate feedback on the impact of potentially selecting algorithms which may be encumbered</a:t>
            </a:r>
          </a:p>
          <a:p>
            <a:endParaRPr lang="en-US" dirty="0"/>
          </a:p>
        </p:txBody>
      </p:sp>
    </p:spTree>
    <p:extLst>
      <p:ext uri="{BB962C8B-B14F-4D97-AF65-F5344CB8AC3E}">
        <p14:creationId xmlns:p14="http://schemas.microsoft.com/office/powerpoint/2010/main" val="226218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83E1-4768-F046-9E33-4072F801CE04}"/>
              </a:ext>
            </a:extLst>
          </p:cNvPr>
          <p:cNvSpPr>
            <a:spLocks noGrp="1"/>
          </p:cNvSpPr>
          <p:nvPr>
            <p:ph type="title"/>
          </p:nvPr>
        </p:nvSpPr>
        <p:spPr>
          <a:xfrm>
            <a:off x="762000" y="609600"/>
            <a:ext cx="6859587" cy="990600"/>
          </a:xfrm>
        </p:spPr>
        <p:txBody>
          <a:bodyPr/>
          <a:lstStyle/>
          <a:p>
            <a:r>
              <a:rPr lang="en-US" dirty="0"/>
              <a:t>The transition to PQC</a:t>
            </a:r>
          </a:p>
        </p:txBody>
      </p:sp>
      <p:sp>
        <p:nvSpPr>
          <p:cNvPr id="3" name="Content Placeholder 2">
            <a:extLst>
              <a:ext uri="{FF2B5EF4-FFF2-40B4-BE49-F238E27FC236}">
                <a16:creationId xmlns:a16="http://schemas.microsoft.com/office/drawing/2014/main" id="{B7BC351F-87E0-D941-8330-2AA4C56B274A}"/>
              </a:ext>
            </a:extLst>
          </p:cNvPr>
          <p:cNvSpPr>
            <a:spLocks noGrp="1"/>
          </p:cNvSpPr>
          <p:nvPr>
            <p:ph idx="1"/>
          </p:nvPr>
        </p:nvSpPr>
        <p:spPr>
          <a:xfrm>
            <a:off x="446919" y="1828799"/>
            <a:ext cx="8305800" cy="4800600"/>
          </a:xfrm>
        </p:spPr>
        <p:txBody>
          <a:bodyPr>
            <a:normAutofit/>
          </a:bodyPr>
          <a:lstStyle/>
          <a:p>
            <a:r>
              <a:rPr lang="en-US" sz="2000" dirty="0"/>
              <a:t>NIST will issue guidance on the transition</a:t>
            </a:r>
          </a:p>
          <a:p>
            <a:pPr lvl="1"/>
            <a:r>
              <a:rPr lang="en-US" sz="1800" dirty="0"/>
              <a:t>NIST SP 800-131A Revision 2 “Transitioning the Use of Cryptographic Algorithms and Key Lengths”</a:t>
            </a:r>
          </a:p>
          <a:p>
            <a:pPr lvl="1"/>
            <a:r>
              <a:rPr lang="en-US" sz="1800" dirty="0"/>
              <a:t>Examples: Three-key Triple DES, SHA-1, keys with strength &lt; 112 bits</a:t>
            </a:r>
          </a:p>
          <a:p>
            <a:endParaRPr lang="en-US" sz="2000" dirty="0"/>
          </a:p>
          <a:p>
            <a:r>
              <a:rPr lang="en-US" sz="2000" dirty="0"/>
              <a:t>An update from last year on SP 800-56C Rev. 2 allows for a “hybrid mode” to combine shared secrets for key-establishment</a:t>
            </a:r>
          </a:p>
          <a:p>
            <a:pPr lvl="1"/>
            <a:r>
              <a:rPr lang="en-US" sz="1800" dirty="0"/>
              <a:t>In other words, you can combine an unapproved (i.e. a PQC) algorithm with a NIST-approved algorithm and still receive FIPS validation</a:t>
            </a:r>
          </a:p>
          <a:p>
            <a:pPr lvl="1"/>
            <a:endParaRPr lang="en-US" sz="2000" dirty="0"/>
          </a:p>
          <a:p>
            <a:endParaRPr lang="en-US" sz="2000" dirty="0"/>
          </a:p>
        </p:txBody>
      </p:sp>
      <p:pic>
        <p:nvPicPr>
          <p:cNvPr id="5" name="Picture 4">
            <a:extLst>
              <a:ext uri="{FF2B5EF4-FFF2-40B4-BE49-F238E27FC236}">
                <a16:creationId xmlns:a16="http://schemas.microsoft.com/office/drawing/2014/main" id="{7CCA850B-23AD-7F49-9EAC-75CDE08B2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719" y="3429000"/>
            <a:ext cx="3134481" cy="3178629"/>
          </a:xfrm>
          <a:prstGeom prst="rect">
            <a:avLst/>
          </a:prstGeom>
          <a:ln>
            <a:solidFill>
              <a:schemeClr val="accent1"/>
            </a:solidFill>
          </a:ln>
        </p:spPr>
      </p:pic>
    </p:spTree>
    <p:extLst>
      <p:ext uri="{BB962C8B-B14F-4D97-AF65-F5344CB8AC3E}">
        <p14:creationId xmlns:p14="http://schemas.microsoft.com/office/powerpoint/2010/main" val="161909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126E-A041-3C42-A862-F6F243E2F766}"/>
              </a:ext>
            </a:extLst>
          </p:cNvPr>
          <p:cNvSpPr>
            <a:spLocks noGrp="1"/>
          </p:cNvSpPr>
          <p:nvPr>
            <p:ph type="title"/>
          </p:nvPr>
        </p:nvSpPr>
        <p:spPr/>
        <p:txBody>
          <a:bodyPr/>
          <a:lstStyle/>
          <a:p>
            <a:r>
              <a:rPr lang="en-US" dirty="0"/>
              <a:t>Getting ready for PQC</a:t>
            </a:r>
          </a:p>
        </p:txBody>
      </p:sp>
      <p:sp>
        <p:nvSpPr>
          <p:cNvPr id="3" name="Content Placeholder 2">
            <a:extLst>
              <a:ext uri="{FF2B5EF4-FFF2-40B4-BE49-F238E27FC236}">
                <a16:creationId xmlns:a16="http://schemas.microsoft.com/office/drawing/2014/main" id="{C8D0201D-3487-3B47-9F70-7FE3D8F68C91}"/>
              </a:ext>
            </a:extLst>
          </p:cNvPr>
          <p:cNvSpPr>
            <a:spLocks noGrp="1"/>
          </p:cNvSpPr>
          <p:nvPr>
            <p:ph idx="1"/>
          </p:nvPr>
        </p:nvSpPr>
        <p:spPr>
          <a:xfrm>
            <a:off x="677334" y="2160589"/>
            <a:ext cx="9076266" cy="3880773"/>
          </a:xfrm>
        </p:spPr>
        <p:txBody>
          <a:bodyPr>
            <a:normAutofit/>
          </a:bodyPr>
          <a:lstStyle/>
          <a:p>
            <a:r>
              <a:rPr lang="en-US" sz="1800" dirty="0"/>
              <a:t>The National Cybersecurity Center of Excellence (</a:t>
            </a:r>
            <a:r>
              <a:rPr lang="en-US" sz="1800" dirty="0" err="1"/>
              <a:t>NCCoE</a:t>
            </a:r>
            <a:r>
              <a:rPr lang="en-US" sz="1800" dirty="0"/>
              <a:t>) has a project for </a:t>
            </a:r>
            <a:r>
              <a:rPr lang="en-US" sz="1800" dirty="0">
                <a:hlinkClick r:id="rId3"/>
              </a:rPr>
              <a:t>Migration to PQC</a:t>
            </a:r>
            <a:endParaRPr lang="en-US" sz="1800" dirty="0"/>
          </a:p>
          <a:p>
            <a:r>
              <a:rPr lang="en-US" dirty="0"/>
              <a:t>Goals:</a:t>
            </a:r>
          </a:p>
          <a:p>
            <a:pPr lvl="1"/>
            <a:r>
              <a:rPr lang="en-US" dirty="0"/>
              <a:t>Align and complement the NIST PQC standardization activities</a:t>
            </a:r>
          </a:p>
          <a:p>
            <a:pPr lvl="1"/>
            <a:r>
              <a:rPr lang="en-US" dirty="0"/>
              <a:t>Raise awareness and develop practices to ease the migration to PQC algorithms</a:t>
            </a:r>
          </a:p>
          <a:p>
            <a:pPr lvl="1"/>
            <a:r>
              <a:rPr lang="en-US" dirty="0"/>
              <a:t>Deliver </a:t>
            </a:r>
            <a:r>
              <a:rPr lang="en-US" dirty="0">
                <a:hlinkClick r:id="rId4"/>
              </a:rPr>
              <a:t>white papers</a:t>
            </a:r>
            <a:r>
              <a:rPr lang="en-US" dirty="0"/>
              <a:t>, playbooks, and demonstrable implementations for organizations</a:t>
            </a:r>
          </a:p>
          <a:p>
            <a:pPr lvl="1"/>
            <a:r>
              <a:rPr lang="en-US" dirty="0"/>
              <a:t>Target organizations that provide cryptographic standards and protocols and enterprises that develop, acquire, implement, and service cryptographic products</a:t>
            </a:r>
          </a:p>
          <a:p>
            <a:pPr marL="0" indent="0">
              <a:buNone/>
            </a:pPr>
            <a:endParaRPr lang="en-US" dirty="0"/>
          </a:p>
          <a:p>
            <a:r>
              <a:rPr lang="en-US" dirty="0"/>
              <a:t>Join the community of interest and receive updates:  </a:t>
            </a:r>
            <a:r>
              <a:rPr lang="en-US" b="0" i="0" u="sng" dirty="0">
                <a:solidFill>
                  <a:srgbClr val="1D415C"/>
                </a:solidFill>
                <a:effectLst/>
                <a:latin typeface="Oxygen"/>
                <a:hlinkClick r:id="rId5"/>
              </a:rPr>
              <a:t>applied-crypto-pqc@nist.gov</a:t>
            </a:r>
            <a:endParaRPr lang="en-US" dirty="0"/>
          </a:p>
        </p:txBody>
      </p:sp>
    </p:spTree>
    <p:extLst>
      <p:ext uri="{BB962C8B-B14F-4D97-AF65-F5344CB8AC3E}">
        <p14:creationId xmlns:p14="http://schemas.microsoft.com/office/powerpoint/2010/main" val="229502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83E1-4768-F046-9E33-4072F801CE04}"/>
              </a:ext>
            </a:extLst>
          </p:cNvPr>
          <p:cNvSpPr>
            <a:spLocks noGrp="1"/>
          </p:cNvSpPr>
          <p:nvPr>
            <p:ph type="title"/>
          </p:nvPr>
        </p:nvSpPr>
        <p:spPr>
          <a:xfrm>
            <a:off x="914400" y="533400"/>
            <a:ext cx="6859587" cy="990600"/>
          </a:xfrm>
        </p:spPr>
        <p:txBody>
          <a:bodyPr/>
          <a:lstStyle/>
          <a:p>
            <a:r>
              <a:rPr lang="en-US" dirty="0"/>
              <a:t>Stateful Hash-based Signatures</a:t>
            </a:r>
          </a:p>
        </p:txBody>
      </p:sp>
      <p:sp>
        <p:nvSpPr>
          <p:cNvPr id="3" name="Content Placeholder 2">
            <a:extLst>
              <a:ext uri="{FF2B5EF4-FFF2-40B4-BE49-F238E27FC236}">
                <a16:creationId xmlns:a16="http://schemas.microsoft.com/office/drawing/2014/main" id="{B7BC351F-87E0-D941-8330-2AA4C56B274A}"/>
              </a:ext>
            </a:extLst>
          </p:cNvPr>
          <p:cNvSpPr>
            <a:spLocks noGrp="1"/>
          </p:cNvSpPr>
          <p:nvPr>
            <p:ph idx="1"/>
          </p:nvPr>
        </p:nvSpPr>
        <p:spPr>
          <a:xfrm>
            <a:off x="914400" y="1500051"/>
            <a:ext cx="9906000" cy="4800600"/>
          </a:xfrm>
        </p:spPr>
        <p:txBody>
          <a:bodyPr>
            <a:normAutofit lnSpcReduction="10000"/>
          </a:bodyPr>
          <a:lstStyle/>
          <a:p>
            <a:pPr marL="457200" lvl="1" indent="0">
              <a:buNone/>
            </a:pPr>
            <a:endParaRPr lang="en-US" sz="2000" dirty="0"/>
          </a:p>
          <a:p>
            <a:r>
              <a:rPr lang="en-US" sz="2000" dirty="0"/>
              <a:t>Stateful hash-based signatures have been around since the 1970s</a:t>
            </a:r>
          </a:p>
          <a:p>
            <a:pPr lvl="1"/>
            <a:r>
              <a:rPr lang="en-US" sz="1800" b="1" dirty="0">
                <a:solidFill>
                  <a:srgbClr val="FF0000"/>
                </a:solidFill>
              </a:rPr>
              <a:t>They require careful management of the state, and as such should only be used in certain applications</a:t>
            </a:r>
          </a:p>
          <a:p>
            <a:pPr lvl="1"/>
            <a:r>
              <a:rPr lang="en-US" sz="1800" dirty="0"/>
              <a:t>They have a limited lifetime</a:t>
            </a:r>
          </a:p>
          <a:p>
            <a:pPr lvl="1"/>
            <a:r>
              <a:rPr lang="en-US" sz="1800" dirty="0"/>
              <a:t>Their security relies on assumptions about hash functions, not number theory</a:t>
            </a:r>
          </a:p>
          <a:p>
            <a:endParaRPr lang="en-US" sz="2000" dirty="0"/>
          </a:p>
          <a:p>
            <a:r>
              <a:rPr lang="en-US" sz="2000" dirty="0"/>
              <a:t>Oct. 2020 - NIST published SP 800-208, </a:t>
            </a:r>
            <a:r>
              <a:rPr lang="en-US" sz="2000" i="1" dirty="0"/>
              <a:t>Recommendation for Stateful Hash-based Signature Schemes</a:t>
            </a:r>
            <a:endParaRPr lang="en-US" sz="2000" dirty="0"/>
          </a:p>
          <a:p>
            <a:pPr lvl="1"/>
            <a:r>
              <a:rPr lang="en-US" sz="1800" dirty="0"/>
              <a:t>The SP approves certain parameter sets for XMSS and LMS</a:t>
            </a:r>
          </a:p>
          <a:p>
            <a:pPr lvl="1"/>
            <a:r>
              <a:rPr lang="en-US" sz="1800" dirty="0"/>
              <a:t>XMSS and LMS are in IETF documents RFC 8391 and RFC 8554</a:t>
            </a:r>
          </a:p>
          <a:p>
            <a:pPr lvl="1"/>
            <a:r>
              <a:rPr lang="en-US" sz="1800" dirty="0"/>
              <a:t>ISO/IEC JTC 1 SC27 WG2 also initiated a project to standardize stateful-hash based signatures as in ISO/IEC 14888-4</a:t>
            </a:r>
          </a:p>
          <a:p>
            <a:endParaRPr lang="en-US" sz="2000" dirty="0"/>
          </a:p>
        </p:txBody>
      </p:sp>
    </p:spTree>
    <p:extLst>
      <p:ext uri="{BB962C8B-B14F-4D97-AF65-F5344CB8AC3E}">
        <p14:creationId xmlns:p14="http://schemas.microsoft.com/office/powerpoint/2010/main" val="275956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C9DC-7C55-B040-8C0F-2F24347C9AF1}"/>
              </a:ext>
            </a:extLst>
          </p:cNvPr>
          <p:cNvSpPr>
            <a:spLocks noGrp="1"/>
          </p:cNvSpPr>
          <p:nvPr>
            <p:ph type="title"/>
          </p:nvPr>
        </p:nvSpPr>
        <p:spPr>
          <a:xfrm>
            <a:off x="2971801" y="651770"/>
            <a:ext cx="2802951" cy="990600"/>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A8359AA5-5280-394A-A33F-E996621E79E1}"/>
              </a:ext>
            </a:extLst>
          </p:cNvPr>
          <p:cNvSpPr>
            <a:spLocks noGrp="1"/>
          </p:cNvSpPr>
          <p:nvPr>
            <p:ph idx="1"/>
          </p:nvPr>
        </p:nvSpPr>
        <p:spPr>
          <a:xfrm>
            <a:off x="1066800" y="2057400"/>
            <a:ext cx="6553200" cy="4648200"/>
          </a:xfrm>
        </p:spPr>
        <p:txBody>
          <a:bodyPr>
            <a:normAutofit/>
          </a:bodyPr>
          <a:lstStyle/>
          <a:p>
            <a:r>
              <a:rPr lang="en-US" dirty="0"/>
              <a:t>We can start to see the end?</a:t>
            </a:r>
          </a:p>
          <a:p>
            <a:endParaRPr lang="en-US" dirty="0"/>
          </a:p>
          <a:p>
            <a:r>
              <a:rPr lang="en-US" dirty="0"/>
              <a:t>NIST is grateful for everybody’s efforts</a:t>
            </a:r>
          </a:p>
          <a:p>
            <a:endParaRPr lang="en-US" dirty="0"/>
          </a:p>
          <a:p>
            <a:r>
              <a:rPr lang="en-US" dirty="0"/>
              <a:t>Check out </a:t>
            </a:r>
            <a:r>
              <a:rPr lang="en-US" dirty="0">
                <a:hlinkClick r:id="rId2"/>
              </a:rPr>
              <a:t>www.nist.gov/pqcrypto</a:t>
            </a:r>
            <a:endParaRPr lang="en-US" dirty="0"/>
          </a:p>
          <a:p>
            <a:pPr lvl="1"/>
            <a:r>
              <a:rPr lang="en-US" sz="2000" dirty="0"/>
              <a:t>Sign up for the </a:t>
            </a:r>
            <a:r>
              <a:rPr lang="en-US" sz="2000" dirty="0" err="1"/>
              <a:t>pqc</a:t>
            </a:r>
            <a:r>
              <a:rPr lang="en-US" sz="2000" dirty="0"/>
              <a:t>-forum for announcements &amp; discussion</a:t>
            </a:r>
          </a:p>
          <a:p>
            <a:pPr lvl="1"/>
            <a:r>
              <a:rPr lang="en-US" sz="2000" dirty="0"/>
              <a:t>Contact us at: </a:t>
            </a:r>
            <a:r>
              <a:rPr lang="en-US" sz="2000" dirty="0" err="1"/>
              <a:t>pqc-comments@nist.gov</a:t>
            </a:r>
            <a:endParaRPr lang="en-US" sz="2000" dirty="0"/>
          </a:p>
        </p:txBody>
      </p:sp>
      <p:pic>
        <p:nvPicPr>
          <p:cNvPr id="5122" name="Picture 2" descr="Men&amp;#39;s 12 Week Fitness &amp;amp; Weight Loss Programme - Week 4 -">
            <a:extLst>
              <a:ext uri="{FF2B5EF4-FFF2-40B4-BE49-F238E27FC236}">
                <a16:creationId xmlns:a16="http://schemas.microsoft.com/office/drawing/2014/main" id="{F3D762A5-E979-BD45-A21A-C3D267494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64237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1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D874-6987-8543-A618-150450EE9B65}"/>
              </a:ext>
            </a:extLst>
          </p:cNvPr>
          <p:cNvSpPr>
            <a:spLocks noGrp="1"/>
          </p:cNvSpPr>
          <p:nvPr>
            <p:ph type="title"/>
          </p:nvPr>
        </p:nvSpPr>
        <p:spPr>
          <a:xfrm>
            <a:off x="1676400" y="381000"/>
            <a:ext cx="9146116" cy="1143000"/>
          </a:xfrm>
        </p:spPr>
        <p:txBody>
          <a:bodyPr/>
          <a:lstStyle/>
          <a:p>
            <a:r>
              <a:rPr lang="en-US" dirty="0"/>
              <a:t>Why we’re here</a:t>
            </a:r>
          </a:p>
        </p:txBody>
      </p:sp>
      <p:sp>
        <p:nvSpPr>
          <p:cNvPr id="3" name="Content Placeholder 2">
            <a:extLst>
              <a:ext uri="{FF2B5EF4-FFF2-40B4-BE49-F238E27FC236}">
                <a16:creationId xmlns:a16="http://schemas.microsoft.com/office/drawing/2014/main" id="{8DC4E4E2-69B9-AA46-9A9C-49438398F64D}"/>
              </a:ext>
            </a:extLst>
          </p:cNvPr>
          <p:cNvSpPr>
            <a:spLocks noGrp="1"/>
          </p:cNvSpPr>
          <p:nvPr>
            <p:ph idx="1"/>
          </p:nvPr>
        </p:nvSpPr>
        <p:spPr>
          <a:xfrm>
            <a:off x="1000165" y="1295400"/>
            <a:ext cx="5249293" cy="5181600"/>
          </a:xfrm>
        </p:spPr>
        <p:txBody>
          <a:bodyPr>
            <a:normAutofit lnSpcReduction="10000"/>
          </a:bodyPr>
          <a:lstStyle/>
          <a:p>
            <a:pPr marL="287338" indent="-287338">
              <a:buFont typeface="Arial" panose="020B0604020202020204" pitchFamily="34" charset="0"/>
              <a:buChar char="•"/>
            </a:pPr>
            <a:r>
              <a:rPr lang="en-US" sz="2400" dirty="0"/>
              <a:t>NIST public-key crypto standards</a:t>
            </a:r>
          </a:p>
          <a:p>
            <a:pPr marL="574675" lvl="1" indent="-287338">
              <a:buFont typeface="Arial" panose="020B0604020202020204" pitchFamily="34" charset="0"/>
              <a:buChar char="•"/>
            </a:pPr>
            <a:r>
              <a:rPr lang="en-US" sz="1600" b="1" dirty="0">
                <a:solidFill>
                  <a:schemeClr val="accent2"/>
                </a:solidFill>
              </a:rPr>
              <a:t>SP 800-56A</a:t>
            </a:r>
            <a:r>
              <a:rPr lang="en-US" dirty="0">
                <a:solidFill>
                  <a:schemeClr val="tx1">
                    <a:lumMod val="65000"/>
                    <a:lumOff val="35000"/>
                  </a:schemeClr>
                </a:solidFill>
              </a:rPr>
              <a:t>: </a:t>
            </a:r>
            <a:r>
              <a:rPr lang="en-US" sz="1400" i="1" dirty="0">
                <a:solidFill>
                  <a:schemeClr val="tx1">
                    <a:lumMod val="65000"/>
                    <a:lumOff val="35000"/>
                  </a:schemeClr>
                </a:solidFill>
              </a:rPr>
              <a:t>Recommendation for Pair-Wise Key-Establishment Schemes Using Discrete Logarithm Cryptography</a:t>
            </a:r>
          </a:p>
          <a:p>
            <a:pPr marL="574675" lvl="1" indent="-287338">
              <a:buFont typeface="Arial" panose="020B0604020202020204" pitchFamily="34" charset="0"/>
              <a:buChar char="•"/>
            </a:pPr>
            <a:r>
              <a:rPr lang="en-US" sz="1600" b="1" dirty="0">
                <a:solidFill>
                  <a:schemeClr val="accent2"/>
                </a:solidFill>
              </a:rPr>
              <a:t>SP 800-56B</a:t>
            </a:r>
            <a:r>
              <a:rPr lang="en-US" sz="1600" i="1" dirty="0">
                <a:solidFill>
                  <a:schemeClr val="tx1">
                    <a:lumMod val="65000"/>
                    <a:lumOff val="35000"/>
                  </a:schemeClr>
                </a:solidFill>
              </a:rPr>
              <a:t>:  </a:t>
            </a:r>
            <a:r>
              <a:rPr lang="en-US" sz="1400" i="1" dirty="0">
                <a:solidFill>
                  <a:schemeClr val="tx1">
                    <a:lumMod val="65000"/>
                    <a:lumOff val="35000"/>
                  </a:schemeClr>
                </a:solidFill>
              </a:rPr>
              <a:t>Recommendation for Pair-Wise Key-Establishment Using Integer Factorization Cryptography</a:t>
            </a:r>
          </a:p>
          <a:p>
            <a:pPr marL="574675" lvl="1" indent="-287338">
              <a:buFont typeface="Arial" panose="020B0604020202020204" pitchFamily="34" charset="0"/>
              <a:buChar char="•"/>
            </a:pPr>
            <a:r>
              <a:rPr lang="en-US" sz="1600" b="1" dirty="0">
                <a:solidFill>
                  <a:schemeClr val="accent2"/>
                </a:solidFill>
              </a:rPr>
              <a:t>FIPS 186</a:t>
            </a:r>
            <a:r>
              <a:rPr lang="en-US" sz="1600" dirty="0">
                <a:solidFill>
                  <a:schemeClr val="tx1">
                    <a:lumMod val="65000"/>
                    <a:lumOff val="35000"/>
                  </a:schemeClr>
                </a:solidFill>
              </a:rPr>
              <a:t>: </a:t>
            </a:r>
            <a:r>
              <a:rPr lang="en-US" sz="1400" i="1" dirty="0">
                <a:solidFill>
                  <a:schemeClr val="tx1">
                    <a:lumMod val="65000"/>
                    <a:lumOff val="35000"/>
                  </a:schemeClr>
                </a:solidFill>
              </a:rPr>
              <a:t>The Digital Signature Standard</a:t>
            </a:r>
          </a:p>
          <a:p>
            <a:pPr marL="292100"/>
            <a:r>
              <a:rPr lang="en-US" sz="2000" dirty="0"/>
              <a:t>vulnerable to attacks from a                   (large-scale) </a:t>
            </a:r>
            <a:r>
              <a:rPr lang="en-US" sz="2000" dirty="0">
                <a:solidFill>
                  <a:schemeClr val="accent4"/>
                </a:solidFill>
              </a:rPr>
              <a:t>quantum computer</a:t>
            </a:r>
          </a:p>
          <a:p>
            <a:pPr marL="574675" lvl="1" indent="-287338">
              <a:buFont typeface="Arial" panose="020B0604020202020204" pitchFamily="34" charset="0"/>
              <a:buChar char="•"/>
            </a:pPr>
            <a:endParaRPr lang="en-US" sz="2000" dirty="0">
              <a:solidFill>
                <a:schemeClr val="tx1">
                  <a:lumMod val="65000"/>
                  <a:lumOff val="35000"/>
                </a:schemeClr>
              </a:solidFill>
            </a:endParaRPr>
          </a:p>
          <a:p>
            <a:pPr marL="320675" indent="-320675">
              <a:buFont typeface="Arial" panose="020B0604020202020204" pitchFamily="34" charset="0"/>
              <a:buChar char="•"/>
            </a:pPr>
            <a:r>
              <a:rPr lang="en-US" sz="2400" dirty="0">
                <a:solidFill>
                  <a:srgbClr val="FF0000"/>
                </a:solidFill>
              </a:rPr>
              <a:t>Shor’s algorithm would break                                                       RSA, ECDSA, (EC)DH, DSA</a:t>
            </a:r>
          </a:p>
          <a:p>
            <a:pPr marL="236538" indent="-236538">
              <a:buFont typeface="Arial" panose="020B0604020202020204" pitchFamily="34" charset="0"/>
              <a:buChar char="•"/>
            </a:pPr>
            <a:endParaRPr lang="en-US" sz="2000" dirty="0"/>
          </a:p>
          <a:p>
            <a:pPr marL="236538" indent="-236538">
              <a:buFont typeface="Arial" panose="020B0604020202020204" pitchFamily="34" charset="0"/>
              <a:buChar char="•"/>
            </a:pPr>
            <a:r>
              <a:rPr lang="en-US" sz="2000" dirty="0"/>
              <a:t>Symmetric-key crypto standards would also be affected, but less dramatically</a:t>
            </a:r>
          </a:p>
          <a:p>
            <a:endParaRPr lang="en-US" dirty="0"/>
          </a:p>
        </p:txBody>
      </p:sp>
      <p:grpSp>
        <p:nvGrpSpPr>
          <p:cNvPr id="4" name="Group 3">
            <a:extLst>
              <a:ext uri="{FF2B5EF4-FFF2-40B4-BE49-F238E27FC236}">
                <a16:creationId xmlns:a16="http://schemas.microsoft.com/office/drawing/2014/main" id="{D8893B4E-75D0-6F49-9C75-84683CF6C9A7}"/>
              </a:ext>
            </a:extLst>
          </p:cNvPr>
          <p:cNvGrpSpPr/>
          <p:nvPr/>
        </p:nvGrpSpPr>
        <p:grpSpPr>
          <a:xfrm>
            <a:off x="7924081" y="222925"/>
            <a:ext cx="2358481" cy="2226789"/>
            <a:chOff x="8264171" y="1549495"/>
            <a:chExt cx="3847910" cy="3847910"/>
          </a:xfrm>
        </p:grpSpPr>
        <p:pic>
          <p:nvPicPr>
            <p:cNvPr id="5" name="Picture 2">
              <a:extLst>
                <a:ext uri="{FF2B5EF4-FFF2-40B4-BE49-F238E27FC236}">
                  <a16:creationId xmlns:a16="http://schemas.microsoft.com/office/drawing/2014/main" id="{FB60BA14-D2B5-C94F-8C03-A7FADA63F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9295260" y="1846194"/>
              <a:ext cx="1905000" cy="1587500"/>
            </a:xfrm>
            <a:prstGeom prst="rect">
              <a:avLst/>
            </a:prstGeom>
            <a:noFill/>
            <a:ln w="12700" cmpd="sng">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Solved: Solve The Following Discrete Logarithm Problems. Y... | Chegg.com">
              <a:extLst>
                <a:ext uri="{FF2B5EF4-FFF2-40B4-BE49-F238E27FC236}">
                  <a16:creationId xmlns:a16="http://schemas.microsoft.com/office/drawing/2014/main" id="{C7E6A481-ADF5-D146-827C-21BA61D5F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324" y="3568146"/>
              <a:ext cx="2966872" cy="1320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quot;No&quot; Symbol 6">
              <a:extLst>
                <a:ext uri="{FF2B5EF4-FFF2-40B4-BE49-F238E27FC236}">
                  <a16:creationId xmlns:a16="http://schemas.microsoft.com/office/drawing/2014/main" id="{339097C9-8FF6-DA45-8A5F-87DFD85D893C}"/>
                </a:ext>
              </a:extLst>
            </p:cNvPr>
            <p:cNvSpPr/>
            <p:nvPr/>
          </p:nvSpPr>
          <p:spPr>
            <a:xfrm>
              <a:off x="8264171" y="1549495"/>
              <a:ext cx="3847910" cy="3847910"/>
            </a:xfrm>
            <a:prstGeom prst="noSmoking">
              <a:avLst>
                <a:gd name="adj" fmla="val 310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descr="A screenshot of a video game&#10;&#10;Description automatically generated">
            <a:extLst>
              <a:ext uri="{FF2B5EF4-FFF2-40B4-BE49-F238E27FC236}">
                <a16:creationId xmlns:a16="http://schemas.microsoft.com/office/drawing/2014/main" id="{ADA9F098-026D-1640-B569-1121347E84EB}"/>
              </a:ext>
            </a:extLst>
          </p:cNvPr>
          <p:cNvPicPr>
            <a:picLocks noChangeAspect="1"/>
          </p:cNvPicPr>
          <p:nvPr/>
        </p:nvPicPr>
        <p:blipFill>
          <a:blip r:embed="rId5"/>
          <a:stretch>
            <a:fillRect/>
          </a:stretch>
        </p:blipFill>
        <p:spPr>
          <a:xfrm>
            <a:off x="6324600" y="2667000"/>
            <a:ext cx="5791199" cy="2279946"/>
          </a:xfrm>
          <a:prstGeom prst="rect">
            <a:avLst/>
          </a:prstGeom>
        </p:spPr>
      </p:pic>
      <p:pic>
        <p:nvPicPr>
          <p:cNvPr id="31" name="Picture 30">
            <a:extLst>
              <a:ext uri="{FF2B5EF4-FFF2-40B4-BE49-F238E27FC236}">
                <a16:creationId xmlns:a16="http://schemas.microsoft.com/office/drawing/2014/main" id="{D681ED32-4B94-F64F-A8C7-8DFD1E9F4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2716" y="5105400"/>
            <a:ext cx="3479800" cy="1460500"/>
          </a:xfrm>
          <a:prstGeom prst="rect">
            <a:avLst/>
          </a:prstGeom>
        </p:spPr>
      </p:pic>
    </p:spTree>
    <p:extLst>
      <p:ext uri="{BB962C8B-B14F-4D97-AF65-F5344CB8AC3E}">
        <p14:creationId xmlns:p14="http://schemas.microsoft.com/office/powerpoint/2010/main" val="149969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 Call for Proposals</a:t>
            </a:r>
          </a:p>
        </p:txBody>
      </p:sp>
      <p:sp>
        <p:nvSpPr>
          <p:cNvPr id="3" name="Content Placeholder 2"/>
          <p:cNvSpPr>
            <a:spLocks noGrp="1"/>
          </p:cNvSpPr>
          <p:nvPr>
            <p:ph idx="1"/>
          </p:nvPr>
        </p:nvSpPr>
        <p:spPr>
          <a:xfrm>
            <a:off x="677334" y="1676400"/>
            <a:ext cx="10066866" cy="4572000"/>
          </a:xfrm>
        </p:spPr>
        <p:txBody>
          <a:bodyPr>
            <a:normAutofit fontScale="92500" lnSpcReduction="20000"/>
          </a:bodyPr>
          <a:lstStyle/>
          <a:p>
            <a:r>
              <a:rPr lang="en-US" sz="3100" dirty="0"/>
              <a:t>NIST called for PQC algorithms for new public-key crypto standards</a:t>
            </a:r>
          </a:p>
          <a:p>
            <a:pPr lvl="1"/>
            <a:r>
              <a:rPr lang="en-US" sz="2800" dirty="0">
                <a:solidFill>
                  <a:srgbClr val="7030A0"/>
                </a:solidFill>
              </a:rPr>
              <a:t>Digital signatures</a:t>
            </a:r>
          </a:p>
          <a:p>
            <a:pPr lvl="1"/>
            <a:r>
              <a:rPr lang="en-US" sz="2800" dirty="0">
                <a:solidFill>
                  <a:srgbClr val="7030A0"/>
                </a:solidFill>
              </a:rPr>
              <a:t>Encryption/key-establishment</a:t>
            </a:r>
          </a:p>
          <a:p>
            <a:pPr marL="0" indent="0">
              <a:buNone/>
            </a:pPr>
            <a:endParaRPr lang="en-US" sz="3000" dirty="0"/>
          </a:p>
          <a:p>
            <a:r>
              <a:rPr lang="en-US" sz="3200" kern="1200" dirty="0">
                <a:effectLst/>
                <a:latin typeface="+mn-lt"/>
                <a:ea typeface="+mn-ea"/>
                <a:cs typeface="+mn-cs"/>
              </a:rPr>
              <a:t>To be evaluated on security, </a:t>
            </a:r>
          </a:p>
          <a:p>
            <a:pPr marL="0" indent="0">
              <a:buNone/>
            </a:pPr>
            <a:r>
              <a:rPr lang="en-US" sz="3200" dirty="0"/>
              <a:t>   </a:t>
            </a:r>
            <a:r>
              <a:rPr lang="en-US" sz="3200" kern="1200" dirty="0">
                <a:effectLst/>
                <a:latin typeface="+mn-lt"/>
                <a:ea typeface="+mn-ea"/>
                <a:cs typeface="+mn-cs"/>
              </a:rPr>
              <a:t>performance, and algorithm characteristics</a:t>
            </a:r>
          </a:p>
          <a:p>
            <a:endParaRPr lang="en-US" sz="3200" dirty="0"/>
          </a:p>
          <a:p>
            <a:r>
              <a:rPr lang="en-US" sz="3200" dirty="0"/>
              <a:t>Our role is managing a process of achieving community consensus in a </a:t>
            </a:r>
            <a:r>
              <a:rPr lang="en-US" sz="3200" b="1" i="1" dirty="0"/>
              <a:t>transparent and timely </a:t>
            </a:r>
            <a:r>
              <a:rPr lang="en-US" sz="3200" dirty="0"/>
              <a:t>manner</a:t>
            </a:r>
          </a:p>
          <a:p>
            <a:endParaRPr lang="en-US" sz="3200" kern="1200" dirty="0">
              <a:effectLst/>
              <a:latin typeface="+mn-lt"/>
              <a:ea typeface="+mn-ea"/>
              <a:cs typeface="+mn-cs"/>
            </a:endParaRPr>
          </a:p>
          <a:p>
            <a:endParaRPr lang="en-US" sz="3000" dirty="0"/>
          </a:p>
          <a:p>
            <a:endParaRPr lang="en-US" dirty="0"/>
          </a:p>
          <a:p>
            <a:endParaRPr lang="en-US" dirty="0"/>
          </a:p>
        </p:txBody>
      </p:sp>
      <p:graphicFrame>
        <p:nvGraphicFramePr>
          <p:cNvPr id="4" name="Table 3">
            <a:extLst>
              <a:ext uri="{FF2B5EF4-FFF2-40B4-BE49-F238E27FC236}">
                <a16:creationId xmlns:a16="http://schemas.microsoft.com/office/drawing/2014/main" id="{462AE920-A138-7E4F-AE28-0039C0BBA672}"/>
              </a:ext>
            </a:extLst>
          </p:cNvPr>
          <p:cNvGraphicFramePr>
            <a:graphicFrameLocks noGrp="1"/>
          </p:cNvGraphicFramePr>
          <p:nvPr>
            <p:extLst>
              <p:ext uri="{D42A27DB-BD31-4B8C-83A1-F6EECF244321}">
                <p14:modId xmlns:p14="http://schemas.microsoft.com/office/powerpoint/2010/main" val="3151934210"/>
              </p:ext>
            </p:extLst>
          </p:nvPr>
        </p:nvGraphicFramePr>
        <p:xfrm>
          <a:off x="6648033" y="2442042"/>
          <a:ext cx="5251938" cy="1672758"/>
        </p:xfrm>
        <a:graphic>
          <a:graphicData uri="http://schemas.openxmlformats.org/drawingml/2006/table">
            <a:tbl>
              <a:tblPr firstRow="1" bandRow="1">
                <a:tableStyleId>{00A15C55-8517-42AA-B614-E9B94910E393}</a:tableStyleId>
              </a:tblPr>
              <a:tblGrid>
                <a:gridCol w="541747">
                  <a:extLst>
                    <a:ext uri="{9D8B030D-6E8A-4147-A177-3AD203B41FA5}">
                      <a16:colId xmlns:a16="http://schemas.microsoft.com/office/drawing/2014/main" val="453178185"/>
                    </a:ext>
                  </a:extLst>
                </a:gridCol>
                <a:gridCol w="4710191">
                  <a:extLst>
                    <a:ext uri="{9D8B030D-6E8A-4147-A177-3AD203B41FA5}">
                      <a16:colId xmlns:a16="http://schemas.microsoft.com/office/drawing/2014/main" val="4028195574"/>
                    </a:ext>
                  </a:extLst>
                </a:gridCol>
              </a:tblGrid>
              <a:tr h="278793">
                <a:tc>
                  <a:txBody>
                    <a:bodyPr/>
                    <a:lstStyle/>
                    <a:p>
                      <a:pPr algn="ctr"/>
                      <a:r>
                        <a:rPr lang="en-US" sz="1200" dirty="0"/>
                        <a:t>Level</a:t>
                      </a:r>
                    </a:p>
                  </a:txBody>
                  <a:tcPr marL="68744" marR="68744" marT="34372" marB="34372"/>
                </a:tc>
                <a:tc>
                  <a:txBody>
                    <a:bodyPr/>
                    <a:lstStyle/>
                    <a:p>
                      <a:pPr algn="ctr"/>
                      <a:r>
                        <a:rPr lang="en-US" sz="1200" dirty="0"/>
                        <a:t>Security</a:t>
                      </a:r>
                      <a:r>
                        <a:rPr lang="en-US" sz="1200" baseline="0" dirty="0"/>
                        <a:t> Description</a:t>
                      </a:r>
                      <a:endParaRPr lang="en-US" sz="1200" dirty="0"/>
                    </a:p>
                  </a:txBody>
                  <a:tcPr marL="68744" marR="68744" marT="34372" marB="34372"/>
                </a:tc>
                <a:extLst>
                  <a:ext uri="{0D108BD9-81ED-4DB2-BD59-A6C34878D82A}">
                    <a16:rowId xmlns:a16="http://schemas.microsoft.com/office/drawing/2014/main" val="3270265095"/>
                  </a:ext>
                </a:extLst>
              </a:tr>
              <a:tr h="278793">
                <a:tc>
                  <a:txBody>
                    <a:bodyPr/>
                    <a:lstStyle/>
                    <a:p>
                      <a:pPr algn="ctr"/>
                      <a:r>
                        <a:rPr lang="en-US" sz="1200" dirty="0"/>
                        <a:t>I</a:t>
                      </a:r>
                    </a:p>
                  </a:txBody>
                  <a:tcPr marL="68744" marR="68744" marT="34372" marB="34372"/>
                </a:tc>
                <a:tc>
                  <a:txBody>
                    <a:bodyPr/>
                    <a:lstStyle/>
                    <a:p>
                      <a:r>
                        <a:rPr lang="en-US" sz="1200"/>
                        <a:t>At</a:t>
                      </a:r>
                      <a:r>
                        <a:rPr lang="en-US" sz="1200" baseline="0"/>
                        <a:t> least as hard to break as AES128   (exhaustive key search)</a:t>
                      </a:r>
                      <a:endParaRPr lang="en-US" sz="1200"/>
                    </a:p>
                  </a:txBody>
                  <a:tcPr marL="68744" marR="68744" marT="34372" marB="34372"/>
                </a:tc>
                <a:extLst>
                  <a:ext uri="{0D108BD9-81ED-4DB2-BD59-A6C34878D82A}">
                    <a16:rowId xmlns:a16="http://schemas.microsoft.com/office/drawing/2014/main" val="3473665551"/>
                  </a:ext>
                </a:extLst>
              </a:tr>
              <a:tr h="278793">
                <a:tc>
                  <a:txBody>
                    <a:bodyPr/>
                    <a:lstStyle/>
                    <a:p>
                      <a:pPr algn="ctr"/>
                      <a:r>
                        <a:rPr lang="en-US" sz="1200" dirty="0"/>
                        <a:t>II</a:t>
                      </a:r>
                    </a:p>
                  </a:txBody>
                  <a:tcPr marL="68744" marR="68744" marT="34372" marB="34372"/>
                </a:tc>
                <a:tc>
                  <a:txBody>
                    <a:bodyPr/>
                    <a:lstStyle/>
                    <a:p>
                      <a:r>
                        <a:rPr lang="en-US" sz="1200" dirty="0"/>
                        <a:t>At least as hard to break as SHA256   (collision search)</a:t>
                      </a:r>
                    </a:p>
                  </a:txBody>
                  <a:tcPr marL="68744" marR="68744" marT="34372" marB="34372"/>
                </a:tc>
                <a:extLst>
                  <a:ext uri="{0D108BD9-81ED-4DB2-BD59-A6C34878D82A}">
                    <a16:rowId xmlns:a16="http://schemas.microsoft.com/office/drawing/2014/main" val="2582847432"/>
                  </a:ext>
                </a:extLst>
              </a:tr>
              <a:tr h="278793">
                <a:tc>
                  <a:txBody>
                    <a:bodyPr/>
                    <a:lstStyle/>
                    <a:p>
                      <a:pPr algn="ctr"/>
                      <a:r>
                        <a:rPr lang="en-US" sz="1200" dirty="0"/>
                        <a:t>III</a:t>
                      </a:r>
                    </a:p>
                  </a:txBody>
                  <a:tcPr marL="68744" marR="68744" marT="34372" marB="343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a:t>
                      </a:r>
                      <a:r>
                        <a:rPr lang="en-US" sz="1200" baseline="0" dirty="0"/>
                        <a:t> least as hard to break as AES192    (exhaustive key search)</a:t>
                      </a:r>
                      <a:endParaRPr lang="en-US" sz="1200" dirty="0"/>
                    </a:p>
                  </a:txBody>
                  <a:tcPr marL="68744" marR="68744" marT="34372" marB="34372"/>
                </a:tc>
                <a:extLst>
                  <a:ext uri="{0D108BD9-81ED-4DB2-BD59-A6C34878D82A}">
                    <a16:rowId xmlns:a16="http://schemas.microsoft.com/office/drawing/2014/main" val="842454230"/>
                  </a:ext>
                </a:extLst>
              </a:tr>
              <a:tr h="278793">
                <a:tc>
                  <a:txBody>
                    <a:bodyPr/>
                    <a:lstStyle/>
                    <a:p>
                      <a:pPr algn="ctr"/>
                      <a:r>
                        <a:rPr lang="en-US" sz="1200" dirty="0"/>
                        <a:t>IV</a:t>
                      </a:r>
                    </a:p>
                  </a:txBody>
                  <a:tcPr marL="68744" marR="68744" marT="34372" marB="343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At least as hard to break as SHA384    (collision search)</a:t>
                      </a:r>
                    </a:p>
                  </a:txBody>
                  <a:tcPr marL="68744" marR="68744" marT="34372" marB="34372"/>
                </a:tc>
                <a:extLst>
                  <a:ext uri="{0D108BD9-81ED-4DB2-BD59-A6C34878D82A}">
                    <a16:rowId xmlns:a16="http://schemas.microsoft.com/office/drawing/2014/main" val="846589921"/>
                  </a:ext>
                </a:extLst>
              </a:tr>
              <a:tr h="278793">
                <a:tc>
                  <a:txBody>
                    <a:bodyPr/>
                    <a:lstStyle/>
                    <a:p>
                      <a:pPr algn="ctr"/>
                      <a:r>
                        <a:rPr lang="en-US" sz="1200" dirty="0"/>
                        <a:t>V</a:t>
                      </a:r>
                    </a:p>
                  </a:txBody>
                  <a:tcPr marL="68744" marR="68744" marT="34372" marB="343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a:t>
                      </a:r>
                      <a:r>
                        <a:rPr lang="en-US" sz="1200" baseline="0" dirty="0"/>
                        <a:t> least as hard to break as AES256    (exhaustive key search)</a:t>
                      </a:r>
                      <a:endParaRPr lang="en-US" sz="1200" dirty="0"/>
                    </a:p>
                  </a:txBody>
                  <a:tcPr marL="68744" marR="68744" marT="34372" marB="34372"/>
                </a:tc>
                <a:extLst>
                  <a:ext uri="{0D108BD9-81ED-4DB2-BD59-A6C34878D82A}">
                    <a16:rowId xmlns:a16="http://schemas.microsoft.com/office/drawing/2014/main" val="4127154546"/>
                  </a:ext>
                </a:extLst>
              </a:tr>
            </a:tbl>
          </a:graphicData>
        </a:graphic>
      </p:graphicFrame>
    </p:spTree>
    <p:extLst>
      <p:ext uri="{BB962C8B-B14F-4D97-AF65-F5344CB8AC3E}">
        <p14:creationId xmlns:p14="http://schemas.microsoft.com/office/powerpoint/2010/main" val="391704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E1F6-8D2D-3E45-9DA7-E51CD9085435}"/>
              </a:ext>
            </a:extLst>
          </p:cNvPr>
          <p:cNvSpPr>
            <a:spLocks noGrp="1"/>
          </p:cNvSpPr>
          <p:nvPr>
            <p:ph type="title"/>
          </p:nvPr>
        </p:nvSpPr>
        <p:spPr/>
        <p:txBody>
          <a:bodyPr/>
          <a:lstStyle/>
          <a:p>
            <a:r>
              <a:rPr lang="en-US" dirty="0"/>
              <a:t>The 1</a:t>
            </a:r>
            <a:r>
              <a:rPr lang="en-US" baseline="30000" dirty="0"/>
              <a:t>st</a:t>
            </a:r>
            <a:r>
              <a:rPr lang="en-US" dirty="0"/>
              <a:t>  and 2</a:t>
            </a:r>
            <a:r>
              <a:rPr lang="en-US" baseline="30000" dirty="0"/>
              <a:t>nd</a:t>
            </a:r>
            <a:r>
              <a:rPr lang="en-US" dirty="0"/>
              <a:t> Rounds</a:t>
            </a:r>
          </a:p>
        </p:txBody>
      </p:sp>
      <p:sp>
        <p:nvSpPr>
          <p:cNvPr id="4" name="Content Placeholder 3">
            <a:extLst>
              <a:ext uri="{FF2B5EF4-FFF2-40B4-BE49-F238E27FC236}">
                <a16:creationId xmlns:a16="http://schemas.microsoft.com/office/drawing/2014/main" id="{A2EFCE69-5F46-7842-90DA-6C8C08F43BB6}"/>
              </a:ext>
            </a:extLst>
          </p:cNvPr>
          <p:cNvSpPr>
            <a:spLocks noGrp="1"/>
          </p:cNvSpPr>
          <p:nvPr>
            <p:ph idx="1"/>
          </p:nvPr>
        </p:nvSpPr>
        <p:spPr>
          <a:xfrm>
            <a:off x="533400" y="1524000"/>
            <a:ext cx="5914810" cy="5149850"/>
          </a:xfrm>
        </p:spPr>
        <p:txBody>
          <a:bodyPr>
            <a:normAutofit fontScale="92500" lnSpcReduction="10000"/>
          </a:bodyPr>
          <a:lstStyle/>
          <a:p>
            <a:r>
              <a:rPr lang="en-US" sz="2400" b="1" dirty="0"/>
              <a:t>Round 1</a:t>
            </a:r>
            <a:r>
              <a:rPr lang="en-US" b="1" dirty="0"/>
              <a:t>  </a:t>
            </a:r>
            <a:r>
              <a:rPr lang="en-US" dirty="0"/>
              <a:t>(Dec ‘17 – Jan ‘18)</a:t>
            </a:r>
          </a:p>
          <a:p>
            <a:pPr lvl="1"/>
            <a:r>
              <a:rPr lang="en-US" dirty="0"/>
              <a:t>69 candidates and 278 distinct submitters</a:t>
            </a:r>
          </a:p>
          <a:p>
            <a:pPr lvl="1"/>
            <a:r>
              <a:rPr lang="en-US" dirty="0"/>
              <a:t>Apr 2018, 1</a:t>
            </a:r>
            <a:r>
              <a:rPr lang="en-US" baseline="30000" dirty="0"/>
              <a:t>st</a:t>
            </a:r>
            <a:r>
              <a:rPr lang="en-US" dirty="0"/>
              <a:t> NIST PQC Standardization conference</a:t>
            </a:r>
          </a:p>
          <a:p>
            <a:pPr lvl="1"/>
            <a:r>
              <a:rPr lang="en-US" dirty="0"/>
              <a:t>Almost 25 schemes </a:t>
            </a:r>
            <a:r>
              <a:rPr lang="en-US" dirty="0">
                <a:solidFill>
                  <a:srgbClr val="FF0000"/>
                </a:solidFill>
              </a:rPr>
              <a:t>broken/attacked</a:t>
            </a:r>
            <a:endParaRPr lang="en-US" dirty="0">
              <a:solidFill>
                <a:srgbClr val="FF0000"/>
              </a:solidFill>
              <a:hlinkClick r:id="rId3">
                <a:extLst>
                  <a:ext uri="{A12FA001-AC4F-418D-AE19-62706E023703}">
                    <ahyp:hlinkClr xmlns:ahyp="http://schemas.microsoft.com/office/drawing/2018/hyperlinkcolor" val="tx"/>
                  </a:ext>
                </a:extLst>
              </a:hlinkClick>
            </a:endParaRPr>
          </a:p>
          <a:p>
            <a:pPr lvl="1"/>
            <a:r>
              <a:rPr lang="en-US" dirty="0">
                <a:solidFill>
                  <a:srgbClr val="3FCDE7"/>
                </a:solidFill>
                <a:hlinkClick r:id="rId3">
                  <a:extLst>
                    <a:ext uri="{A12FA001-AC4F-418D-AE19-62706E023703}">
                      <ahyp:hlinkClr xmlns:ahyp="http://schemas.microsoft.com/office/drawing/2018/hyperlinkcolor" val="tx"/>
                    </a:ext>
                  </a:extLst>
                </a:hlinkClick>
              </a:rPr>
              <a:t>NISTIR 8240</a:t>
            </a:r>
            <a:r>
              <a:rPr lang="en-US" dirty="0"/>
              <a:t>, NIST Report on the 1</a:t>
            </a:r>
            <a:r>
              <a:rPr lang="en-US" baseline="30000" dirty="0"/>
              <a:t>st</a:t>
            </a:r>
            <a:r>
              <a:rPr lang="en-US" dirty="0"/>
              <a:t> Round</a:t>
            </a:r>
          </a:p>
          <a:p>
            <a:pPr lvl="1"/>
            <a:endParaRPr lang="en-US" dirty="0"/>
          </a:p>
          <a:p>
            <a:r>
              <a:rPr lang="en-US" sz="2400" b="1" dirty="0"/>
              <a:t>Round 2</a:t>
            </a:r>
            <a:r>
              <a:rPr lang="en-US" b="1" dirty="0"/>
              <a:t> </a:t>
            </a:r>
            <a:r>
              <a:rPr lang="en-US" dirty="0"/>
              <a:t>(Jan ‘18 – Jul ‘20)</a:t>
            </a:r>
          </a:p>
          <a:p>
            <a:pPr lvl="1"/>
            <a:r>
              <a:rPr lang="en-US" dirty="0"/>
              <a:t>26 candidates</a:t>
            </a:r>
          </a:p>
          <a:p>
            <a:pPr lvl="1"/>
            <a:r>
              <a:rPr lang="en-US" dirty="0"/>
              <a:t>Aug 2019 – 2</a:t>
            </a:r>
            <a:r>
              <a:rPr lang="en-US" baseline="30000" dirty="0"/>
              <a:t>nd</a:t>
            </a:r>
            <a:r>
              <a:rPr lang="en-US" dirty="0"/>
              <a:t> NIST PQC Standardization conference</a:t>
            </a:r>
          </a:p>
          <a:p>
            <a:pPr lvl="1"/>
            <a:r>
              <a:rPr lang="en-US" dirty="0"/>
              <a:t>Schemes </a:t>
            </a:r>
            <a:r>
              <a:rPr lang="en-US" dirty="0">
                <a:solidFill>
                  <a:srgbClr val="FF0000"/>
                </a:solidFill>
              </a:rPr>
              <a:t>broken/attacked</a:t>
            </a:r>
            <a:r>
              <a:rPr lang="en-US" dirty="0"/>
              <a:t>: LAC, </a:t>
            </a:r>
            <a:r>
              <a:rPr lang="en-US" dirty="0" err="1"/>
              <a:t>LedaCrypt</a:t>
            </a:r>
            <a:r>
              <a:rPr lang="en-US" dirty="0"/>
              <a:t>, Round5, Rollo, RQC, LUOV, MQDSS, </a:t>
            </a:r>
            <a:r>
              <a:rPr lang="en-US" dirty="0" err="1"/>
              <a:t>qTESLA</a:t>
            </a:r>
            <a:endParaRPr lang="en-US" dirty="0"/>
          </a:p>
          <a:p>
            <a:pPr lvl="1"/>
            <a:r>
              <a:rPr lang="en-US" sz="1600" dirty="0">
                <a:hlinkClick r:id="rId4"/>
              </a:rPr>
              <a:t>NISTIR 8309</a:t>
            </a:r>
            <a:r>
              <a:rPr lang="en-US" sz="1600" dirty="0"/>
              <a:t>, NIST Report on 2</a:t>
            </a:r>
            <a:r>
              <a:rPr lang="en-US" sz="1600" baseline="30000" dirty="0"/>
              <a:t>nd</a:t>
            </a:r>
            <a:r>
              <a:rPr lang="en-US" sz="1600" dirty="0"/>
              <a:t> Round </a:t>
            </a:r>
          </a:p>
          <a:p>
            <a:pPr lvl="1"/>
            <a:endParaRPr lang="en-US" dirty="0"/>
          </a:p>
          <a:p>
            <a:r>
              <a:rPr lang="en-US" dirty="0"/>
              <a:t>Both rounds: research, cryptanalysis, </a:t>
            </a:r>
            <a:r>
              <a:rPr lang="en-US" dirty="0" err="1"/>
              <a:t>pqc</a:t>
            </a:r>
            <a:r>
              <a:rPr lang="en-US" dirty="0"/>
              <a:t>-forum, official comments, benchmarking, mergers</a:t>
            </a:r>
          </a:p>
          <a:p>
            <a:endParaRPr lang="en-US" dirty="0"/>
          </a:p>
          <a:p>
            <a:endParaRPr lang="en-US" dirty="0"/>
          </a:p>
        </p:txBody>
      </p:sp>
      <p:graphicFrame>
        <p:nvGraphicFramePr>
          <p:cNvPr id="11" name="Content Placeholder 3">
            <a:extLst>
              <a:ext uri="{FF2B5EF4-FFF2-40B4-BE49-F238E27FC236}">
                <a16:creationId xmlns:a16="http://schemas.microsoft.com/office/drawing/2014/main" id="{E044953E-FDB2-B841-AEE0-16BC52672F9D}"/>
              </a:ext>
            </a:extLst>
          </p:cNvPr>
          <p:cNvGraphicFramePr>
            <a:graphicFrameLocks/>
          </p:cNvGraphicFramePr>
          <p:nvPr>
            <p:extLst>
              <p:ext uri="{D42A27DB-BD31-4B8C-83A1-F6EECF244321}">
                <p14:modId xmlns:p14="http://schemas.microsoft.com/office/powerpoint/2010/main" val="2975582541"/>
              </p:ext>
            </p:extLst>
          </p:nvPr>
        </p:nvGraphicFramePr>
        <p:xfrm>
          <a:off x="6220603" y="3392641"/>
          <a:ext cx="5105402" cy="1805282"/>
        </p:xfrm>
        <a:graphic>
          <a:graphicData uri="http://schemas.openxmlformats.org/drawingml/2006/table">
            <a:tbl>
              <a:tblPr firstRow="1" bandRow="1">
                <a:tableStyleId>{5C22544A-7EE6-4342-B048-85BDC9FD1C3A}</a:tableStyleId>
              </a:tblPr>
              <a:tblGrid>
                <a:gridCol w="1542284">
                  <a:extLst>
                    <a:ext uri="{9D8B030D-6E8A-4147-A177-3AD203B41FA5}">
                      <a16:colId xmlns:a16="http://schemas.microsoft.com/office/drawing/2014/main" val="20000"/>
                    </a:ext>
                  </a:extLst>
                </a:gridCol>
                <a:gridCol w="1035230">
                  <a:extLst>
                    <a:ext uri="{9D8B030D-6E8A-4147-A177-3AD203B41FA5}">
                      <a16:colId xmlns:a16="http://schemas.microsoft.com/office/drawing/2014/main" val="20001"/>
                    </a:ext>
                  </a:extLst>
                </a:gridCol>
                <a:gridCol w="1576920">
                  <a:extLst>
                    <a:ext uri="{9D8B030D-6E8A-4147-A177-3AD203B41FA5}">
                      <a16:colId xmlns:a16="http://schemas.microsoft.com/office/drawing/2014/main" val="20002"/>
                    </a:ext>
                  </a:extLst>
                </a:gridCol>
                <a:gridCol w="950968">
                  <a:extLst>
                    <a:ext uri="{9D8B030D-6E8A-4147-A177-3AD203B41FA5}">
                      <a16:colId xmlns:a16="http://schemas.microsoft.com/office/drawing/2014/main" val="20003"/>
                    </a:ext>
                  </a:extLst>
                </a:gridCol>
              </a:tblGrid>
              <a:tr h="254450">
                <a:tc>
                  <a:txBody>
                    <a:bodyPr/>
                    <a:lstStyle/>
                    <a:p>
                      <a:endParaRPr lang="en-US" sz="1200"/>
                    </a:p>
                  </a:txBody>
                  <a:tcPr marL="62741" marR="62741" marT="31371" marB="31371"/>
                </a:tc>
                <a:tc>
                  <a:txBody>
                    <a:bodyPr/>
                    <a:lstStyle/>
                    <a:p>
                      <a:pPr algn="ctr"/>
                      <a:r>
                        <a:rPr lang="en-US" sz="1200"/>
                        <a:t>Signatures</a:t>
                      </a:r>
                    </a:p>
                  </a:txBody>
                  <a:tcPr marL="62741" marR="62741" marT="31371" marB="31371"/>
                </a:tc>
                <a:tc>
                  <a:txBody>
                    <a:bodyPr/>
                    <a:lstStyle/>
                    <a:p>
                      <a:pPr algn="ctr"/>
                      <a:r>
                        <a:rPr lang="en-US" sz="1200"/>
                        <a:t>KEM/Encryption</a:t>
                      </a:r>
                    </a:p>
                  </a:txBody>
                  <a:tcPr marL="62741" marR="62741" marT="31371" marB="31371"/>
                </a:tc>
                <a:tc>
                  <a:txBody>
                    <a:bodyPr/>
                    <a:lstStyle/>
                    <a:p>
                      <a:pPr algn="ctr"/>
                      <a:r>
                        <a:rPr lang="en-US" sz="1200"/>
                        <a:t>Overall</a:t>
                      </a:r>
                    </a:p>
                  </a:txBody>
                  <a:tcPr marL="62741" marR="62741" marT="31371" marB="31371"/>
                </a:tc>
                <a:extLst>
                  <a:ext uri="{0D108BD9-81ED-4DB2-BD59-A6C34878D82A}">
                    <a16:rowId xmlns:a16="http://schemas.microsoft.com/office/drawing/2014/main" val="10000"/>
                  </a:ext>
                </a:extLst>
              </a:tr>
              <a:tr h="254450">
                <a:tc>
                  <a:txBody>
                    <a:bodyPr/>
                    <a:lstStyle/>
                    <a:p>
                      <a:r>
                        <a:rPr lang="en-US" sz="1200"/>
                        <a:t>Lattice-based</a:t>
                      </a:r>
                    </a:p>
                  </a:txBody>
                  <a:tcPr marL="62741" marR="62741" marT="31371" marB="31371"/>
                </a:tc>
                <a:tc>
                  <a:txBody>
                    <a:bodyPr/>
                    <a:lstStyle/>
                    <a:p>
                      <a:pPr algn="ctr"/>
                      <a:r>
                        <a:rPr lang="en-US" sz="1200"/>
                        <a:t>5</a:t>
                      </a:r>
                    </a:p>
                  </a:txBody>
                  <a:tcPr marL="62741" marR="62741" marT="31371" marB="31371"/>
                </a:tc>
                <a:tc>
                  <a:txBody>
                    <a:bodyPr/>
                    <a:lstStyle/>
                    <a:p>
                      <a:pPr algn="ctr"/>
                      <a:r>
                        <a:rPr lang="en-US" sz="1200"/>
                        <a:t>21</a:t>
                      </a:r>
                    </a:p>
                  </a:txBody>
                  <a:tcPr marL="62741" marR="62741" marT="31371" marB="31371"/>
                </a:tc>
                <a:tc>
                  <a:txBody>
                    <a:bodyPr/>
                    <a:lstStyle/>
                    <a:p>
                      <a:pPr algn="ctr"/>
                      <a:r>
                        <a:rPr lang="en-US" sz="1200"/>
                        <a:t>26</a:t>
                      </a:r>
                    </a:p>
                  </a:txBody>
                  <a:tcPr marL="62741" marR="62741" marT="31371" marB="31371"/>
                </a:tc>
                <a:extLst>
                  <a:ext uri="{0D108BD9-81ED-4DB2-BD59-A6C34878D82A}">
                    <a16:rowId xmlns:a16="http://schemas.microsoft.com/office/drawing/2014/main" val="10001"/>
                  </a:ext>
                </a:extLst>
              </a:tr>
              <a:tr h="254450">
                <a:tc>
                  <a:txBody>
                    <a:bodyPr/>
                    <a:lstStyle/>
                    <a:p>
                      <a:r>
                        <a:rPr lang="en-US" sz="1200"/>
                        <a:t>Code-based</a:t>
                      </a:r>
                    </a:p>
                  </a:txBody>
                  <a:tcPr marL="62741" marR="62741" marT="31371" marB="31371"/>
                </a:tc>
                <a:tc>
                  <a:txBody>
                    <a:bodyPr/>
                    <a:lstStyle/>
                    <a:p>
                      <a:pPr algn="ctr"/>
                      <a:r>
                        <a:rPr lang="en-US" sz="1200" dirty="0"/>
                        <a:t>2</a:t>
                      </a:r>
                    </a:p>
                  </a:txBody>
                  <a:tcPr marL="62741" marR="62741" marT="31371" marB="31371"/>
                </a:tc>
                <a:tc>
                  <a:txBody>
                    <a:bodyPr/>
                    <a:lstStyle/>
                    <a:p>
                      <a:pPr algn="ctr"/>
                      <a:r>
                        <a:rPr lang="en-US" sz="1200"/>
                        <a:t>17</a:t>
                      </a:r>
                    </a:p>
                  </a:txBody>
                  <a:tcPr marL="62741" marR="62741" marT="31371" marB="31371"/>
                </a:tc>
                <a:tc>
                  <a:txBody>
                    <a:bodyPr/>
                    <a:lstStyle/>
                    <a:p>
                      <a:pPr algn="ctr"/>
                      <a:r>
                        <a:rPr lang="en-US" sz="1200"/>
                        <a:t>19</a:t>
                      </a:r>
                    </a:p>
                  </a:txBody>
                  <a:tcPr marL="62741" marR="62741" marT="31371" marB="31371"/>
                </a:tc>
                <a:extLst>
                  <a:ext uri="{0D108BD9-81ED-4DB2-BD59-A6C34878D82A}">
                    <a16:rowId xmlns:a16="http://schemas.microsoft.com/office/drawing/2014/main" val="10002"/>
                  </a:ext>
                </a:extLst>
              </a:tr>
              <a:tr h="254450">
                <a:tc>
                  <a:txBody>
                    <a:bodyPr/>
                    <a:lstStyle/>
                    <a:p>
                      <a:r>
                        <a:rPr lang="en-US" sz="1200"/>
                        <a:t>Multi-variate</a:t>
                      </a:r>
                    </a:p>
                  </a:txBody>
                  <a:tcPr marL="62741" marR="62741" marT="31371" marB="31371"/>
                </a:tc>
                <a:tc>
                  <a:txBody>
                    <a:bodyPr/>
                    <a:lstStyle/>
                    <a:p>
                      <a:pPr algn="ctr"/>
                      <a:r>
                        <a:rPr lang="en-US" sz="1200" dirty="0"/>
                        <a:t>7</a:t>
                      </a:r>
                    </a:p>
                  </a:txBody>
                  <a:tcPr marL="62741" marR="62741" marT="31371" marB="31371"/>
                </a:tc>
                <a:tc>
                  <a:txBody>
                    <a:bodyPr/>
                    <a:lstStyle/>
                    <a:p>
                      <a:pPr algn="ctr"/>
                      <a:r>
                        <a:rPr lang="en-US" sz="1200" dirty="0"/>
                        <a:t>2</a:t>
                      </a:r>
                    </a:p>
                  </a:txBody>
                  <a:tcPr marL="62741" marR="62741" marT="31371" marB="31371"/>
                </a:tc>
                <a:tc>
                  <a:txBody>
                    <a:bodyPr/>
                    <a:lstStyle/>
                    <a:p>
                      <a:pPr algn="ctr"/>
                      <a:r>
                        <a:rPr lang="en-US" sz="1200"/>
                        <a:t>9</a:t>
                      </a:r>
                    </a:p>
                  </a:txBody>
                  <a:tcPr marL="62741" marR="62741" marT="31371" marB="31371"/>
                </a:tc>
                <a:extLst>
                  <a:ext uri="{0D108BD9-81ED-4DB2-BD59-A6C34878D82A}">
                    <a16:rowId xmlns:a16="http://schemas.microsoft.com/office/drawing/2014/main" val="10003"/>
                  </a:ext>
                </a:extLst>
              </a:tr>
              <a:tr h="278582">
                <a:tc>
                  <a:txBody>
                    <a:bodyPr/>
                    <a:lstStyle/>
                    <a:p>
                      <a:r>
                        <a:rPr lang="en-US" sz="1200" dirty="0"/>
                        <a:t>Symmetric based</a:t>
                      </a:r>
                    </a:p>
                  </a:txBody>
                  <a:tcPr marL="62741" marR="62741" marT="31371" marB="31371"/>
                </a:tc>
                <a:tc>
                  <a:txBody>
                    <a:bodyPr/>
                    <a:lstStyle/>
                    <a:p>
                      <a:pPr algn="ctr"/>
                      <a:r>
                        <a:rPr lang="en-US" sz="1200" dirty="0"/>
                        <a:t>3</a:t>
                      </a:r>
                    </a:p>
                  </a:txBody>
                  <a:tcPr marL="62741" marR="62741" marT="31371" marB="31371"/>
                </a:tc>
                <a:tc>
                  <a:txBody>
                    <a:bodyPr/>
                    <a:lstStyle/>
                    <a:p>
                      <a:pPr algn="ctr"/>
                      <a:endParaRPr lang="en-US" sz="1200" dirty="0"/>
                    </a:p>
                  </a:txBody>
                  <a:tcPr marL="62741" marR="62741" marT="31371" marB="31371"/>
                </a:tc>
                <a:tc>
                  <a:txBody>
                    <a:bodyPr/>
                    <a:lstStyle/>
                    <a:p>
                      <a:pPr algn="ctr"/>
                      <a:r>
                        <a:rPr lang="en-US" sz="1200" dirty="0"/>
                        <a:t>3</a:t>
                      </a:r>
                    </a:p>
                  </a:txBody>
                  <a:tcPr marL="62741" marR="62741" marT="31371" marB="31371"/>
                </a:tc>
                <a:extLst>
                  <a:ext uri="{0D108BD9-81ED-4DB2-BD59-A6C34878D82A}">
                    <a16:rowId xmlns:a16="http://schemas.microsoft.com/office/drawing/2014/main" val="10004"/>
                  </a:ext>
                </a:extLst>
              </a:tr>
              <a:tr h="254450">
                <a:tc>
                  <a:txBody>
                    <a:bodyPr/>
                    <a:lstStyle/>
                    <a:p>
                      <a:r>
                        <a:rPr lang="en-US" sz="1200" dirty="0"/>
                        <a:t>Other</a:t>
                      </a:r>
                    </a:p>
                  </a:txBody>
                  <a:tcPr marL="62741" marR="62741" marT="31371" marB="31371"/>
                </a:tc>
                <a:tc>
                  <a:txBody>
                    <a:bodyPr/>
                    <a:lstStyle/>
                    <a:p>
                      <a:pPr algn="ctr"/>
                      <a:r>
                        <a:rPr lang="en-US" sz="1200"/>
                        <a:t>2</a:t>
                      </a:r>
                    </a:p>
                  </a:txBody>
                  <a:tcPr marL="62741" marR="62741" marT="31371" marB="31371"/>
                </a:tc>
                <a:tc>
                  <a:txBody>
                    <a:bodyPr/>
                    <a:lstStyle/>
                    <a:p>
                      <a:pPr algn="ctr"/>
                      <a:r>
                        <a:rPr lang="en-US" sz="1200"/>
                        <a:t>5</a:t>
                      </a:r>
                    </a:p>
                  </a:txBody>
                  <a:tcPr marL="62741" marR="62741" marT="31371" marB="31371"/>
                </a:tc>
                <a:tc>
                  <a:txBody>
                    <a:bodyPr/>
                    <a:lstStyle/>
                    <a:p>
                      <a:pPr algn="ctr"/>
                      <a:r>
                        <a:rPr lang="en-US" sz="1200"/>
                        <a:t>7</a:t>
                      </a:r>
                    </a:p>
                  </a:txBody>
                  <a:tcPr marL="62741" marR="62741" marT="31371" marB="31371"/>
                </a:tc>
                <a:extLst>
                  <a:ext uri="{0D108BD9-81ED-4DB2-BD59-A6C34878D82A}">
                    <a16:rowId xmlns:a16="http://schemas.microsoft.com/office/drawing/2014/main" val="10005"/>
                  </a:ext>
                </a:extLst>
              </a:tr>
              <a:tr h="254450">
                <a:tc>
                  <a:txBody>
                    <a:bodyPr/>
                    <a:lstStyle/>
                    <a:p>
                      <a:r>
                        <a:rPr lang="en-US" sz="1200"/>
                        <a:t>Total</a:t>
                      </a:r>
                      <a:endParaRPr lang="en-US" sz="1200" b="1"/>
                    </a:p>
                  </a:txBody>
                  <a:tcPr marL="62741" marR="62741" marT="31371" marB="31371"/>
                </a:tc>
                <a:tc>
                  <a:txBody>
                    <a:bodyPr/>
                    <a:lstStyle/>
                    <a:p>
                      <a:pPr algn="ctr"/>
                      <a:r>
                        <a:rPr lang="en-US" sz="1200" b="1"/>
                        <a:t>19</a:t>
                      </a:r>
                    </a:p>
                  </a:txBody>
                  <a:tcPr marL="62741" marR="62741" marT="31371" marB="31371"/>
                </a:tc>
                <a:tc>
                  <a:txBody>
                    <a:bodyPr/>
                    <a:lstStyle/>
                    <a:p>
                      <a:pPr algn="ctr"/>
                      <a:r>
                        <a:rPr lang="en-US" sz="1200" b="1"/>
                        <a:t>45</a:t>
                      </a:r>
                    </a:p>
                  </a:txBody>
                  <a:tcPr marL="62741" marR="62741" marT="31371" marB="31371"/>
                </a:tc>
                <a:tc>
                  <a:txBody>
                    <a:bodyPr/>
                    <a:lstStyle/>
                    <a:p>
                      <a:pPr algn="ctr"/>
                      <a:r>
                        <a:rPr lang="en-US" sz="1200" b="1" dirty="0"/>
                        <a:t>64</a:t>
                      </a:r>
                    </a:p>
                  </a:txBody>
                  <a:tcPr marL="62741" marR="62741" marT="31371" marB="31371"/>
                </a:tc>
                <a:extLst>
                  <a:ext uri="{0D108BD9-81ED-4DB2-BD59-A6C34878D82A}">
                    <a16:rowId xmlns:a16="http://schemas.microsoft.com/office/drawing/2014/main" val="10007"/>
                  </a:ext>
                </a:extLst>
              </a:tr>
            </a:tbl>
          </a:graphicData>
        </a:graphic>
      </p:graphicFrame>
      <p:graphicFrame>
        <p:nvGraphicFramePr>
          <p:cNvPr id="9" name="Content Placeholder 3">
            <a:extLst>
              <a:ext uri="{FF2B5EF4-FFF2-40B4-BE49-F238E27FC236}">
                <a16:creationId xmlns:a16="http://schemas.microsoft.com/office/drawing/2014/main" id="{3371135B-F0F4-9044-B98D-AEC71B0CAD5F}"/>
              </a:ext>
            </a:extLst>
          </p:cNvPr>
          <p:cNvGraphicFramePr>
            <a:graphicFrameLocks/>
          </p:cNvGraphicFramePr>
          <p:nvPr>
            <p:extLst>
              <p:ext uri="{D42A27DB-BD31-4B8C-83A1-F6EECF244321}">
                <p14:modId xmlns:p14="http://schemas.microsoft.com/office/powerpoint/2010/main" val="2796229471"/>
              </p:ext>
            </p:extLst>
          </p:nvPr>
        </p:nvGraphicFramePr>
        <p:xfrm>
          <a:off x="6932435" y="3982656"/>
          <a:ext cx="5105400" cy="2595585"/>
        </p:xfrm>
        <a:graphic>
          <a:graphicData uri="http://schemas.openxmlformats.org/drawingml/2006/table">
            <a:tbl>
              <a:tblPr firstRow="1" bandRow="1">
                <a:tableStyleId>{F5AB1C69-6EDB-4FF4-983F-18BD219EF322}</a:tableStyleId>
              </a:tblPr>
              <a:tblGrid>
                <a:gridCol w="1756955">
                  <a:extLst>
                    <a:ext uri="{9D8B030D-6E8A-4147-A177-3AD203B41FA5}">
                      <a16:colId xmlns:a16="http://schemas.microsoft.com/office/drawing/2014/main" val="20000"/>
                    </a:ext>
                  </a:extLst>
                </a:gridCol>
                <a:gridCol w="1011034">
                  <a:extLst>
                    <a:ext uri="{9D8B030D-6E8A-4147-A177-3AD203B41FA5}">
                      <a16:colId xmlns:a16="http://schemas.microsoft.com/office/drawing/2014/main" val="1073821894"/>
                    </a:ext>
                  </a:extLst>
                </a:gridCol>
                <a:gridCol w="1497918">
                  <a:extLst>
                    <a:ext uri="{9D8B030D-6E8A-4147-A177-3AD203B41FA5}">
                      <a16:colId xmlns:a16="http://schemas.microsoft.com/office/drawing/2014/main" val="3957300575"/>
                    </a:ext>
                  </a:extLst>
                </a:gridCol>
                <a:gridCol w="839493">
                  <a:extLst>
                    <a:ext uri="{9D8B030D-6E8A-4147-A177-3AD203B41FA5}">
                      <a16:colId xmlns:a16="http://schemas.microsoft.com/office/drawing/2014/main" val="1486957725"/>
                    </a:ext>
                  </a:extLst>
                </a:gridCol>
              </a:tblGrid>
              <a:tr h="334191">
                <a:tc>
                  <a:txBody>
                    <a:bodyPr/>
                    <a:lstStyle/>
                    <a:p>
                      <a:pPr algn="ctr"/>
                      <a:endParaRPr lang="en-US" sz="1200" dirty="0"/>
                    </a:p>
                  </a:txBody>
                  <a:tcPr marL="58128" marR="58128" marT="29064" marB="29064"/>
                </a:tc>
                <a:tc>
                  <a:txBody>
                    <a:bodyPr/>
                    <a:lstStyle/>
                    <a:p>
                      <a:pPr algn="ctr"/>
                      <a:r>
                        <a:rPr lang="en-US" sz="1200" dirty="0"/>
                        <a:t>Signatures</a:t>
                      </a:r>
                    </a:p>
                  </a:txBody>
                  <a:tcPr marL="58128" marR="58128" marT="29064" marB="29064"/>
                </a:tc>
                <a:tc>
                  <a:txBody>
                    <a:bodyPr/>
                    <a:lstStyle/>
                    <a:p>
                      <a:pPr algn="ctr"/>
                      <a:r>
                        <a:rPr lang="en-US" sz="1200" dirty="0"/>
                        <a:t>KEMs/Encryption</a:t>
                      </a:r>
                    </a:p>
                  </a:txBody>
                  <a:tcPr marL="58128" marR="58128" marT="29064" marB="29064"/>
                </a:tc>
                <a:tc>
                  <a:txBody>
                    <a:bodyPr/>
                    <a:lstStyle/>
                    <a:p>
                      <a:pPr algn="ctr"/>
                      <a:r>
                        <a:rPr lang="en-US" sz="1200" dirty="0"/>
                        <a:t>Total</a:t>
                      </a:r>
                    </a:p>
                  </a:txBody>
                  <a:tcPr marL="58128" marR="58128" marT="29064" marB="29064"/>
                </a:tc>
                <a:extLst>
                  <a:ext uri="{0D108BD9-81ED-4DB2-BD59-A6C34878D82A}">
                    <a16:rowId xmlns:a16="http://schemas.microsoft.com/office/drawing/2014/main" val="10000"/>
                  </a:ext>
                </a:extLst>
              </a:tr>
              <a:tr h="334191">
                <a:tc>
                  <a:txBody>
                    <a:bodyPr/>
                    <a:lstStyle/>
                    <a:p>
                      <a:r>
                        <a:rPr lang="en-US" sz="1300" dirty="0"/>
                        <a:t>Lattice-based</a:t>
                      </a:r>
                    </a:p>
                  </a:txBody>
                  <a:tcPr marL="58128" marR="58128" marT="29064" marB="29064"/>
                </a:tc>
                <a:tc>
                  <a:txBody>
                    <a:bodyPr/>
                    <a:lstStyle/>
                    <a:p>
                      <a:pPr marL="0" indent="0" algn="ctr">
                        <a:buNone/>
                      </a:pPr>
                      <a:r>
                        <a:rPr lang="en-US" sz="1300" dirty="0"/>
                        <a:t>3</a:t>
                      </a:r>
                    </a:p>
                  </a:txBody>
                  <a:tcPr marL="58128" marR="58128" marT="29064" marB="29064"/>
                </a:tc>
                <a:tc>
                  <a:txBody>
                    <a:bodyPr/>
                    <a:lstStyle/>
                    <a:p>
                      <a:pPr algn="ctr"/>
                      <a:r>
                        <a:rPr lang="en-US" sz="1300" dirty="0"/>
                        <a:t>9</a:t>
                      </a:r>
                    </a:p>
                  </a:txBody>
                  <a:tcPr marL="58128" marR="58128" marT="29064" marB="29064"/>
                </a:tc>
                <a:tc>
                  <a:txBody>
                    <a:bodyPr/>
                    <a:lstStyle/>
                    <a:p>
                      <a:pPr algn="ctr"/>
                      <a:r>
                        <a:rPr lang="en-US" sz="1300" dirty="0"/>
                        <a:t>12</a:t>
                      </a:r>
                    </a:p>
                  </a:txBody>
                  <a:tcPr marL="58128" marR="58128" marT="29064" marB="29064"/>
                </a:tc>
                <a:extLst>
                  <a:ext uri="{0D108BD9-81ED-4DB2-BD59-A6C34878D82A}">
                    <a16:rowId xmlns:a16="http://schemas.microsoft.com/office/drawing/2014/main" val="10001"/>
                  </a:ext>
                </a:extLst>
              </a:tr>
              <a:tr h="334191">
                <a:tc>
                  <a:txBody>
                    <a:bodyPr/>
                    <a:lstStyle/>
                    <a:p>
                      <a:r>
                        <a:rPr lang="en-US" sz="1300" dirty="0"/>
                        <a:t>Code-based</a:t>
                      </a:r>
                    </a:p>
                  </a:txBody>
                  <a:tcPr marL="58128" marR="58128" marT="29064" marB="29064"/>
                </a:tc>
                <a:tc>
                  <a:txBody>
                    <a:bodyPr/>
                    <a:lstStyle/>
                    <a:p>
                      <a:pPr marL="0" indent="0" algn="ctr">
                        <a:buNone/>
                      </a:pPr>
                      <a:r>
                        <a:rPr lang="en-US" sz="1300" dirty="0"/>
                        <a:t>0</a:t>
                      </a:r>
                    </a:p>
                  </a:txBody>
                  <a:tcPr marL="58128" marR="58128" marT="29064" marB="29064"/>
                </a:tc>
                <a:tc>
                  <a:txBody>
                    <a:bodyPr/>
                    <a:lstStyle/>
                    <a:p>
                      <a:pPr algn="ctr"/>
                      <a:r>
                        <a:rPr lang="en-US" sz="1300" dirty="0"/>
                        <a:t>7</a:t>
                      </a:r>
                    </a:p>
                  </a:txBody>
                  <a:tcPr marL="58128" marR="58128" marT="29064" marB="29064"/>
                </a:tc>
                <a:tc>
                  <a:txBody>
                    <a:bodyPr/>
                    <a:lstStyle/>
                    <a:p>
                      <a:pPr algn="ctr"/>
                      <a:r>
                        <a:rPr lang="en-US" sz="1300" dirty="0"/>
                        <a:t>7</a:t>
                      </a:r>
                    </a:p>
                  </a:txBody>
                  <a:tcPr marL="58128" marR="58128" marT="29064" marB="29064"/>
                </a:tc>
                <a:extLst>
                  <a:ext uri="{0D108BD9-81ED-4DB2-BD59-A6C34878D82A}">
                    <a16:rowId xmlns:a16="http://schemas.microsoft.com/office/drawing/2014/main" val="10002"/>
                  </a:ext>
                </a:extLst>
              </a:tr>
              <a:tr h="334191">
                <a:tc>
                  <a:txBody>
                    <a:bodyPr/>
                    <a:lstStyle/>
                    <a:p>
                      <a:r>
                        <a:rPr lang="en-US" sz="1300" dirty="0"/>
                        <a:t>Multi-variate</a:t>
                      </a:r>
                    </a:p>
                  </a:txBody>
                  <a:tcPr marL="58128" marR="58128" marT="29064" marB="29064"/>
                </a:tc>
                <a:tc>
                  <a:txBody>
                    <a:bodyPr/>
                    <a:lstStyle/>
                    <a:p>
                      <a:pPr algn="ctr"/>
                      <a:r>
                        <a:rPr lang="en-US" sz="1300" dirty="0"/>
                        <a:t>4</a:t>
                      </a:r>
                    </a:p>
                  </a:txBody>
                  <a:tcPr marL="58128" marR="58128" marT="29064" marB="29064"/>
                </a:tc>
                <a:tc>
                  <a:txBody>
                    <a:bodyPr/>
                    <a:lstStyle/>
                    <a:p>
                      <a:pPr algn="ctr"/>
                      <a:r>
                        <a:rPr lang="en-US" sz="1300" dirty="0"/>
                        <a:t>0</a:t>
                      </a:r>
                    </a:p>
                  </a:txBody>
                  <a:tcPr marL="58128" marR="58128" marT="29064" marB="29064"/>
                </a:tc>
                <a:tc>
                  <a:txBody>
                    <a:bodyPr/>
                    <a:lstStyle/>
                    <a:p>
                      <a:pPr algn="ctr"/>
                      <a:r>
                        <a:rPr lang="en-US" sz="1300" dirty="0"/>
                        <a:t>4</a:t>
                      </a:r>
                    </a:p>
                  </a:txBody>
                  <a:tcPr marL="58128" marR="58128" marT="29064" marB="29064"/>
                </a:tc>
                <a:extLst>
                  <a:ext uri="{0D108BD9-81ED-4DB2-BD59-A6C34878D82A}">
                    <a16:rowId xmlns:a16="http://schemas.microsoft.com/office/drawing/2014/main" val="10003"/>
                  </a:ext>
                </a:extLst>
              </a:tr>
              <a:tr h="334191">
                <a:tc>
                  <a:txBody>
                    <a:bodyPr/>
                    <a:lstStyle/>
                    <a:p>
                      <a:r>
                        <a:rPr lang="en-US" sz="1300" dirty="0"/>
                        <a:t>Symmetric-based</a:t>
                      </a:r>
                    </a:p>
                  </a:txBody>
                  <a:tcPr marL="58128" marR="58128" marT="29064" marB="29064"/>
                </a:tc>
                <a:tc>
                  <a:txBody>
                    <a:bodyPr/>
                    <a:lstStyle/>
                    <a:p>
                      <a:pPr algn="ctr"/>
                      <a:r>
                        <a:rPr lang="en-US" sz="1300" dirty="0"/>
                        <a:t>2</a:t>
                      </a:r>
                    </a:p>
                  </a:txBody>
                  <a:tcPr marL="58128" marR="58128" marT="29064" marB="29064"/>
                </a:tc>
                <a:tc>
                  <a:txBody>
                    <a:bodyPr/>
                    <a:lstStyle/>
                    <a:p>
                      <a:pPr algn="ctr"/>
                      <a:endParaRPr lang="en-US" sz="1300" dirty="0"/>
                    </a:p>
                  </a:txBody>
                  <a:tcPr marL="58128" marR="58128" marT="29064" marB="29064"/>
                </a:tc>
                <a:tc>
                  <a:txBody>
                    <a:bodyPr/>
                    <a:lstStyle/>
                    <a:p>
                      <a:pPr algn="ctr"/>
                      <a:r>
                        <a:rPr lang="en-US" sz="1300" dirty="0"/>
                        <a:t>2</a:t>
                      </a:r>
                    </a:p>
                  </a:txBody>
                  <a:tcPr marL="58128" marR="58128" marT="29064" marB="29064"/>
                </a:tc>
                <a:extLst>
                  <a:ext uri="{0D108BD9-81ED-4DB2-BD59-A6C34878D82A}">
                    <a16:rowId xmlns:a16="http://schemas.microsoft.com/office/drawing/2014/main" val="10004"/>
                  </a:ext>
                </a:extLst>
              </a:tr>
              <a:tr h="334191">
                <a:tc>
                  <a:txBody>
                    <a:bodyPr/>
                    <a:lstStyle/>
                    <a:p>
                      <a:r>
                        <a:rPr lang="en-US" sz="1300" dirty="0"/>
                        <a:t>Other</a:t>
                      </a:r>
                    </a:p>
                  </a:txBody>
                  <a:tcPr marL="58128" marR="58128" marT="29064" marB="29064"/>
                </a:tc>
                <a:tc>
                  <a:txBody>
                    <a:bodyPr/>
                    <a:lstStyle/>
                    <a:p>
                      <a:pPr algn="ctr"/>
                      <a:r>
                        <a:rPr lang="en-US" sz="1300" dirty="0"/>
                        <a:t>0</a:t>
                      </a:r>
                    </a:p>
                  </a:txBody>
                  <a:tcPr marL="58128" marR="58128" marT="29064" marB="29064"/>
                </a:tc>
                <a:tc>
                  <a:txBody>
                    <a:bodyPr/>
                    <a:lstStyle/>
                    <a:p>
                      <a:pPr algn="ctr"/>
                      <a:r>
                        <a:rPr lang="en-US" sz="1300" dirty="0"/>
                        <a:t>1</a:t>
                      </a:r>
                    </a:p>
                  </a:txBody>
                  <a:tcPr marL="58128" marR="58128" marT="29064" marB="29064"/>
                </a:tc>
                <a:tc>
                  <a:txBody>
                    <a:bodyPr/>
                    <a:lstStyle/>
                    <a:p>
                      <a:pPr algn="ctr"/>
                      <a:r>
                        <a:rPr lang="en-US" sz="1300" dirty="0"/>
                        <a:t>1</a:t>
                      </a:r>
                    </a:p>
                  </a:txBody>
                  <a:tcPr marL="58128" marR="58128" marT="29064" marB="29064"/>
                </a:tc>
                <a:extLst>
                  <a:ext uri="{0D108BD9-81ED-4DB2-BD59-A6C34878D82A}">
                    <a16:rowId xmlns:a16="http://schemas.microsoft.com/office/drawing/2014/main" val="10005"/>
                  </a:ext>
                </a:extLst>
              </a:tr>
              <a:tr h="251888">
                <a:tc>
                  <a:txBody>
                    <a:bodyPr/>
                    <a:lstStyle/>
                    <a:p>
                      <a:endParaRPr lang="en-US" sz="1300" dirty="0"/>
                    </a:p>
                  </a:txBody>
                  <a:tcPr marL="58128" marR="58128" marT="29064" marB="29064"/>
                </a:tc>
                <a:tc>
                  <a:txBody>
                    <a:bodyPr/>
                    <a:lstStyle/>
                    <a:p>
                      <a:pPr algn="ctr"/>
                      <a:endParaRPr lang="en-US" sz="1300" dirty="0"/>
                    </a:p>
                  </a:txBody>
                  <a:tcPr marL="58128" marR="58128" marT="29064" marB="29064"/>
                </a:tc>
                <a:tc>
                  <a:txBody>
                    <a:bodyPr/>
                    <a:lstStyle/>
                    <a:p>
                      <a:pPr algn="ctr"/>
                      <a:endParaRPr lang="en-US" sz="1300" dirty="0"/>
                    </a:p>
                  </a:txBody>
                  <a:tcPr marL="58128" marR="58128" marT="29064" marB="29064"/>
                </a:tc>
                <a:tc>
                  <a:txBody>
                    <a:bodyPr/>
                    <a:lstStyle/>
                    <a:p>
                      <a:pPr algn="ctr"/>
                      <a:endParaRPr lang="en-US" sz="1300" dirty="0"/>
                    </a:p>
                  </a:txBody>
                  <a:tcPr marL="58128" marR="58128" marT="29064" marB="29064"/>
                </a:tc>
                <a:extLst>
                  <a:ext uri="{0D108BD9-81ED-4DB2-BD59-A6C34878D82A}">
                    <a16:rowId xmlns:a16="http://schemas.microsoft.com/office/drawing/2014/main" val="10006"/>
                  </a:ext>
                </a:extLst>
              </a:tr>
              <a:tr h="334191">
                <a:tc>
                  <a:txBody>
                    <a:bodyPr/>
                    <a:lstStyle/>
                    <a:p>
                      <a:r>
                        <a:rPr lang="en-US" sz="1300" dirty="0"/>
                        <a:t>Total</a:t>
                      </a:r>
                      <a:endParaRPr lang="en-US" sz="1300" b="1" dirty="0"/>
                    </a:p>
                  </a:txBody>
                  <a:tcPr marL="58128" marR="58128" marT="29064" marB="29064"/>
                </a:tc>
                <a:tc>
                  <a:txBody>
                    <a:bodyPr/>
                    <a:lstStyle/>
                    <a:p>
                      <a:pPr algn="ctr"/>
                      <a:r>
                        <a:rPr lang="en-US" sz="1300" b="1" dirty="0"/>
                        <a:t>9</a:t>
                      </a:r>
                    </a:p>
                  </a:txBody>
                  <a:tcPr marL="58128" marR="58128" marT="29064" marB="29064"/>
                </a:tc>
                <a:tc>
                  <a:txBody>
                    <a:bodyPr/>
                    <a:lstStyle/>
                    <a:p>
                      <a:pPr algn="ctr"/>
                      <a:r>
                        <a:rPr lang="en-US" sz="1300" b="1" dirty="0"/>
                        <a:t>17</a:t>
                      </a:r>
                    </a:p>
                  </a:txBody>
                  <a:tcPr marL="58128" marR="58128" marT="29064" marB="29064"/>
                </a:tc>
                <a:tc>
                  <a:txBody>
                    <a:bodyPr/>
                    <a:lstStyle/>
                    <a:p>
                      <a:pPr algn="ctr"/>
                      <a:r>
                        <a:rPr lang="en-US" sz="1300" b="1" dirty="0"/>
                        <a:t>26</a:t>
                      </a:r>
                    </a:p>
                  </a:txBody>
                  <a:tcPr marL="58128" marR="58128" marT="29064" marB="29064"/>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BC3C8487-FBD8-B143-A071-509FDC6F3178}"/>
              </a:ext>
            </a:extLst>
          </p:cNvPr>
          <p:cNvSpPr txBox="1"/>
          <p:nvPr/>
        </p:nvSpPr>
        <p:spPr>
          <a:xfrm>
            <a:off x="6166338" y="-3282462"/>
            <a:ext cx="184731" cy="369332"/>
          </a:xfrm>
          <a:prstGeom prst="rect">
            <a:avLst/>
          </a:prstGeom>
          <a:noFill/>
        </p:spPr>
        <p:txBody>
          <a:bodyPr wrap="none" rtlCol="0">
            <a:spAutoFit/>
          </a:bodyPr>
          <a:lstStyle/>
          <a:p>
            <a:endParaRPr lang="en-US" dirty="0"/>
          </a:p>
        </p:txBody>
      </p:sp>
      <p:pic>
        <p:nvPicPr>
          <p:cNvPr id="1030" name="Picture 6" descr="714 Wrestling Ring Illustrations &amp; Clip Art - iStock">
            <a:extLst>
              <a:ext uri="{FF2B5EF4-FFF2-40B4-BE49-F238E27FC236}">
                <a16:creationId xmlns:a16="http://schemas.microsoft.com/office/drawing/2014/main" id="{FBC1074C-130A-8F47-954A-1C97BD2BD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236" y="304800"/>
            <a:ext cx="3327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9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AB82-1A86-F64E-B7FA-14B399C9E5D7}"/>
              </a:ext>
            </a:extLst>
          </p:cNvPr>
          <p:cNvSpPr>
            <a:spLocks noGrp="1"/>
          </p:cNvSpPr>
          <p:nvPr>
            <p:ph type="title"/>
          </p:nvPr>
        </p:nvSpPr>
        <p:spPr>
          <a:xfrm>
            <a:off x="762000" y="438150"/>
            <a:ext cx="6859587" cy="1143000"/>
          </a:xfrm>
        </p:spPr>
        <p:txBody>
          <a:bodyPr/>
          <a:lstStyle/>
          <a:p>
            <a:r>
              <a:rPr lang="en-US" dirty="0"/>
              <a:t>So where are we now?</a:t>
            </a:r>
          </a:p>
        </p:txBody>
      </p:sp>
      <p:sp>
        <p:nvSpPr>
          <p:cNvPr id="3" name="Content Placeholder 2">
            <a:extLst>
              <a:ext uri="{FF2B5EF4-FFF2-40B4-BE49-F238E27FC236}">
                <a16:creationId xmlns:a16="http://schemas.microsoft.com/office/drawing/2014/main" id="{A7E2DC37-D580-8C42-B113-3EC3DBE10973}"/>
              </a:ext>
            </a:extLst>
          </p:cNvPr>
          <p:cNvSpPr>
            <a:spLocks noGrp="1"/>
          </p:cNvSpPr>
          <p:nvPr>
            <p:ph idx="1"/>
          </p:nvPr>
        </p:nvSpPr>
        <p:spPr>
          <a:xfrm>
            <a:off x="924969" y="1295400"/>
            <a:ext cx="9067800" cy="4267200"/>
          </a:xfrm>
        </p:spPr>
        <p:txBody>
          <a:bodyPr/>
          <a:lstStyle/>
          <a:p>
            <a:r>
              <a:rPr lang="en-US" sz="2800" dirty="0">
                <a:solidFill>
                  <a:schemeClr val="tx2"/>
                </a:solidFill>
              </a:rPr>
              <a:t>3rd Round:  7 Finalists and 8 Alternates</a:t>
            </a:r>
          </a:p>
          <a:p>
            <a:pPr lvl="1"/>
            <a:r>
              <a:rPr lang="en-US" sz="2400" b="1" dirty="0">
                <a:solidFill>
                  <a:schemeClr val="accent2"/>
                </a:solidFill>
              </a:rPr>
              <a:t>Finalists</a:t>
            </a:r>
            <a:r>
              <a:rPr lang="en-US" sz="2400" dirty="0"/>
              <a:t>:   most promising algorithms we expect to be ready for standardization at the end of the 3</a:t>
            </a:r>
            <a:r>
              <a:rPr lang="en-US" sz="2400" baseline="30000" dirty="0"/>
              <a:t>rd</a:t>
            </a:r>
            <a:r>
              <a:rPr lang="en-US" sz="2400" dirty="0"/>
              <a:t> round</a:t>
            </a:r>
          </a:p>
          <a:p>
            <a:pPr lvl="1"/>
            <a:r>
              <a:rPr lang="en-US" sz="2400" b="1" dirty="0">
                <a:solidFill>
                  <a:srgbClr val="7030A0"/>
                </a:solidFill>
              </a:rPr>
              <a:t>Alternates</a:t>
            </a:r>
            <a:r>
              <a:rPr lang="en-US" sz="2400" dirty="0"/>
              <a:t>:  candidates for potential standardization, most likely after another (4</a:t>
            </a:r>
            <a:r>
              <a:rPr lang="en-US" sz="2400" baseline="30000" dirty="0"/>
              <a:t>th</a:t>
            </a:r>
            <a:r>
              <a:rPr lang="en-US" sz="2400" dirty="0"/>
              <a:t>) round</a:t>
            </a:r>
          </a:p>
          <a:p>
            <a:endParaRPr lang="en-US" dirty="0"/>
          </a:p>
        </p:txBody>
      </p:sp>
      <p:graphicFrame>
        <p:nvGraphicFramePr>
          <p:cNvPr id="4" name="Table 4">
            <a:extLst>
              <a:ext uri="{FF2B5EF4-FFF2-40B4-BE49-F238E27FC236}">
                <a16:creationId xmlns:a16="http://schemas.microsoft.com/office/drawing/2014/main" id="{27A236AE-356B-7544-A3F2-77C765BC79A3}"/>
              </a:ext>
            </a:extLst>
          </p:cNvPr>
          <p:cNvGraphicFramePr>
            <a:graphicFrameLocks noGrp="1"/>
          </p:cNvGraphicFramePr>
          <p:nvPr>
            <p:extLst>
              <p:ext uri="{D42A27DB-BD31-4B8C-83A1-F6EECF244321}">
                <p14:modId xmlns:p14="http://schemas.microsoft.com/office/powerpoint/2010/main" val="1442258104"/>
              </p:ext>
            </p:extLst>
          </p:nvPr>
        </p:nvGraphicFramePr>
        <p:xfrm>
          <a:off x="1866107" y="3763378"/>
          <a:ext cx="7185524" cy="2694572"/>
        </p:xfrm>
        <a:graphic>
          <a:graphicData uri="http://schemas.openxmlformats.org/drawingml/2006/table">
            <a:tbl>
              <a:tblPr firstRow="1" bandRow="1">
                <a:tableStyleId>{8A107856-5554-42FB-B03E-39F5DBC370BA}</a:tableStyleId>
              </a:tblPr>
              <a:tblGrid>
                <a:gridCol w="1816181">
                  <a:extLst>
                    <a:ext uri="{9D8B030D-6E8A-4147-A177-3AD203B41FA5}">
                      <a16:colId xmlns:a16="http://schemas.microsoft.com/office/drawing/2014/main" val="3048757729"/>
                    </a:ext>
                  </a:extLst>
                </a:gridCol>
                <a:gridCol w="2974168">
                  <a:extLst>
                    <a:ext uri="{9D8B030D-6E8A-4147-A177-3AD203B41FA5}">
                      <a16:colId xmlns:a16="http://schemas.microsoft.com/office/drawing/2014/main" val="2661623699"/>
                    </a:ext>
                  </a:extLst>
                </a:gridCol>
                <a:gridCol w="2395175">
                  <a:extLst>
                    <a:ext uri="{9D8B030D-6E8A-4147-A177-3AD203B41FA5}">
                      <a16:colId xmlns:a16="http://schemas.microsoft.com/office/drawing/2014/main" val="2856026554"/>
                    </a:ext>
                  </a:extLst>
                </a:gridCol>
              </a:tblGrid>
              <a:tr h="377240">
                <a:tc>
                  <a:txBody>
                    <a:bodyPr/>
                    <a:lstStyle/>
                    <a:p>
                      <a:endParaRPr lang="en-US" sz="1600" dirty="0"/>
                    </a:p>
                  </a:txBody>
                  <a:tcPr marL="80837" marR="80837" marT="40419" marB="40419"/>
                </a:tc>
                <a:tc>
                  <a:txBody>
                    <a:bodyPr/>
                    <a:lstStyle/>
                    <a:p>
                      <a:pPr algn="ctr"/>
                      <a:r>
                        <a:rPr lang="en-US" sz="1900" dirty="0">
                          <a:solidFill>
                            <a:schemeClr val="accent2"/>
                          </a:solidFill>
                        </a:rPr>
                        <a:t>Finalists</a:t>
                      </a:r>
                    </a:p>
                  </a:txBody>
                  <a:tcPr marL="80837" marR="80837" marT="40419" marB="40419"/>
                </a:tc>
                <a:tc>
                  <a:txBody>
                    <a:bodyPr/>
                    <a:lstStyle/>
                    <a:p>
                      <a:pPr algn="ctr"/>
                      <a:r>
                        <a:rPr lang="en-US" sz="1900" dirty="0">
                          <a:solidFill>
                            <a:srgbClr val="7030A0"/>
                          </a:solidFill>
                        </a:rPr>
                        <a:t>Alternates</a:t>
                      </a:r>
                    </a:p>
                  </a:txBody>
                  <a:tcPr marL="80837" marR="80837" marT="40419" marB="40419"/>
                </a:tc>
                <a:extLst>
                  <a:ext uri="{0D108BD9-81ED-4DB2-BD59-A6C34878D82A}">
                    <a16:rowId xmlns:a16="http://schemas.microsoft.com/office/drawing/2014/main" val="1894582311"/>
                  </a:ext>
                </a:extLst>
              </a:tr>
              <a:tr h="1428123">
                <a:tc>
                  <a:txBody>
                    <a:bodyPr/>
                    <a:lstStyle/>
                    <a:p>
                      <a:endParaRPr lang="en-US" sz="1600" dirty="0"/>
                    </a:p>
                    <a:p>
                      <a:endParaRPr lang="en-US" sz="1600" dirty="0"/>
                    </a:p>
                    <a:p>
                      <a:r>
                        <a:rPr lang="en-US" sz="1600" dirty="0"/>
                        <a:t>KEMs/Encryption</a:t>
                      </a:r>
                    </a:p>
                  </a:txBody>
                  <a:tcPr marL="80837" marR="80837" marT="40419" marB="40419"/>
                </a:tc>
                <a:tc>
                  <a:txBody>
                    <a:bodyPr/>
                    <a:lstStyle/>
                    <a:p>
                      <a:pPr algn="ctr"/>
                      <a:r>
                        <a:rPr lang="en-US" sz="1700" dirty="0" err="1"/>
                        <a:t>Kyber</a:t>
                      </a:r>
                      <a:br>
                        <a:rPr lang="en-US" sz="1700" dirty="0"/>
                      </a:br>
                      <a:r>
                        <a:rPr lang="en-US" sz="1700" dirty="0"/>
                        <a:t>NTRU</a:t>
                      </a:r>
                    </a:p>
                    <a:p>
                      <a:pPr algn="ctr"/>
                      <a:r>
                        <a:rPr lang="en-US" sz="1700" dirty="0"/>
                        <a:t>SABER</a:t>
                      </a:r>
                    </a:p>
                    <a:p>
                      <a:pPr algn="ctr"/>
                      <a:r>
                        <a:rPr lang="en-US" sz="1700" dirty="0"/>
                        <a:t>Classic </a:t>
                      </a:r>
                      <a:r>
                        <a:rPr lang="en-US" sz="1700" dirty="0" err="1"/>
                        <a:t>McEliece</a:t>
                      </a:r>
                      <a:endParaRPr lang="en-US" sz="1700" dirty="0"/>
                    </a:p>
                  </a:txBody>
                  <a:tcPr marL="80837" marR="80837" marT="40419" marB="40419"/>
                </a:tc>
                <a:tc>
                  <a:txBody>
                    <a:bodyPr/>
                    <a:lstStyle/>
                    <a:p>
                      <a:pPr algn="ctr"/>
                      <a:r>
                        <a:rPr lang="en-US" sz="1700" dirty="0"/>
                        <a:t>Bike</a:t>
                      </a:r>
                    </a:p>
                    <a:p>
                      <a:pPr algn="ctr"/>
                      <a:r>
                        <a:rPr lang="en-US" sz="1700" dirty="0" err="1"/>
                        <a:t>FrodoKEM</a:t>
                      </a:r>
                      <a:endParaRPr lang="en-US" sz="1700" dirty="0"/>
                    </a:p>
                    <a:p>
                      <a:pPr algn="ctr"/>
                      <a:r>
                        <a:rPr lang="en-US" sz="1700" dirty="0"/>
                        <a:t>HQC</a:t>
                      </a:r>
                    </a:p>
                    <a:p>
                      <a:pPr algn="ctr"/>
                      <a:r>
                        <a:rPr lang="en-US" sz="1700" dirty="0" err="1"/>
                        <a:t>NTRUprime</a:t>
                      </a:r>
                      <a:endParaRPr lang="en-US" sz="1700" dirty="0"/>
                    </a:p>
                    <a:p>
                      <a:pPr algn="ctr"/>
                      <a:r>
                        <a:rPr lang="en-US" sz="1700" dirty="0"/>
                        <a:t>SIKE</a:t>
                      </a:r>
                    </a:p>
                  </a:txBody>
                  <a:tcPr marL="80837" marR="80837" marT="40419" marB="40419"/>
                </a:tc>
                <a:extLst>
                  <a:ext uri="{0D108BD9-81ED-4DB2-BD59-A6C34878D82A}">
                    <a16:rowId xmlns:a16="http://schemas.microsoft.com/office/drawing/2014/main" val="4101367315"/>
                  </a:ext>
                </a:extLst>
              </a:tr>
              <a:tr h="889209">
                <a:tc>
                  <a:txBody>
                    <a:bodyPr/>
                    <a:lstStyle/>
                    <a:p>
                      <a:endParaRPr lang="en-US" sz="1600" dirty="0"/>
                    </a:p>
                    <a:p>
                      <a:r>
                        <a:rPr lang="en-US" sz="1600" dirty="0"/>
                        <a:t>Signatures</a:t>
                      </a:r>
                    </a:p>
                  </a:txBody>
                  <a:tcPr marL="80837" marR="80837" marT="40419" marB="40419"/>
                </a:tc>
                <a:tc>
                  <a:txBody>
                    <a:bodyPr/>
                    <a:lstStyle/>
                    <a:p>
                      <a:pPr algn="ctr"/>
                      <a:r>
                        <a:rPr lang="en-US" sz="1700" dirty="0"/>
                        <a:t>Dilithium</a:t>
                      </a:r>
                    </a:p>
                    <a:p>
                      <a:pPr algn="ctr"/>
                      <a:r>
                        <a:rPr lang="en-US" sz="1700" dirty="0"/>
                        <a:t>Falcon</a:t>
                      </a:r>
                    </a:p>
                    <a:p>
                      <a:pPr algn="ctr"/>
                      <a:r>
                        <a:rPr lang="en-US" sz="1700" dirty="0"/>
                        <a:t>Rainbow</a:t>
                      </a:r>
                    </a:p>
                  </a:txBody>
                  <a:tcPr marL="80837" marR="80837" marT="40419" marB="40419"/>
                </a:tc>
                <a:tc>
                  <a:txBody>
                    <a:bodyPr/>
                    <a:lstStyle/>
                    <a:p>
                      <a:pPr algn="ctr"/>
                      <a:r>
                        <a:rPr lang="en-US" sz="1700" dirty="0" err="1"/>
                        <a:t>GeMSS</a:t>
                      </a:r>
                      <a:endParaRPr lang="en-US" sz="1700" dirty="0"/>
                    </a:p>
                    <a:p>
                      <a:pPr algn="ctr"/>
                      <a:r>
                        <a:rPr lang="en-US" sz="1700" dirty="0"/>
                        <a:t>Picnic</a:t>
                      </a:r>
                    </a:p>
                    <a:p>
                      <a:pPr algn="ctr"/>
                      <a:r>
                        <a:rPr lang="en-US" sz="1700" dirty="0"/>
                        <a:t>SPHINCS+</a:t>
                      </a:r>
                    </a:p>
                  </a:txBody>
                  <a:tcPr marL="80837" marR="80837" marT="40419" marB="40419"/>
                </a:tc>
                <a:extLst>
                  <a:ext uri="{0D108BD9-81ED-4DB2-BD59-A6C34878D82A}">
                    <a16:rowId xmlns:a16="http://schemas.microsoft.com/office/drawing/2014/main" val="3756122884"/>
                  </a:ext>
                </a:extLst>
              </a:tr>
            </a:tbl>
          </a:graphicData>
        </a:graphic>
      </p:graphicFrame>
    </p:spTree>
    <p:extLst>
      <p:ext uri="{BB962C8B-B14F-4D97-AF65-F5344CB8AC3E}">
        <p14:creationId xmlns:p14="http://schemas.microsoft.com/office/powerpoint/2010/main" val="142103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602A-45B8-204D-A7B2-A4053CC6B15D}"/>
              </a:ext>
            </a:extLst>
          </p:cNvPr>
          <p:cNvSpPr>
            <a:spLocks noGrp="1"/>
          </p:cNvSpPr>
          <p:nvPr>
            <p:ph type="title"/>
          </p:nvPr>
        </p:nvSpPr>
        <p:spPr/>
        <p:txBody>
          <a:bodyPr/>
          <a:lstStyle/>
          <a:p>
            <a:r>
              <a:rPr lang="en-US" dirty="0"/>
              <a:t>The KEMs</a:t>
            </a:r>
          </a:p>
        </p:txBody>
      </p:sp>
      <p:sp>
        <p:nvSpPr>
          <p:cNvPr id="3" name="Content Placeholder 2">
            <a:extLst>
              <a:ext uri="{FF2B5EF4-FFF2-40B4-BE49-F238E27FC236}">
                <a16:creationId xmlns:a16="http://schemas.microsoft.com/office/drawing/2014/main" id="{6602295B-16C5-0E42-B3C4-62F6932AB6F7}"/>
              </a:ext>
            </a:extLst>
          </p:cNvPr>
          <p:cNvSpPr>
            <a:spLocks noGrp="1"/>
          </p:cNvSpPr>
          <p:nvPr>
            <p:ph idx="1"/>
          </p:nvPr>
        </p:nvSpPr>
        <p:spPr>
          <a:xfrm>
            <a:off x="838200" y="1447800"/>
            <a:ext cx="7696200" cy="5045529"/>
          </a:xfrm>
        </p:spPr>
        <p:txBody>
          <a:bodyPr>
            <a:normAutofit fontScale="92500" lnSpcReduction="10000"/>
          </a:bodyPr>
          <a:lstStyle/>
          <a:p>
            <a:r>
              <a:rPr lang="en-US" sz="2200" dirty="0"/>
              <a:t>The lattice KEMs</a:t>
            </a:r>
          </a:p>
          <a:p>
            <a:pPr lvl="1"/>
            <a:r>
              <a:rPr lang="en-US" dirty="0"/>
              <a:t>The finalists </a:t>
            </a:r>
            <a:r>
              <a:rPr lang="en-US" b="1" dirty="0" err="1">
                <a:solidFill>
                  <a:schemeClr val="accent4"/>
                </a:solidFill>
              </a:rPr>
              <a:t>Kyber</a:t>
            </a:r>
            <a:r>
              <a:rPr lang="en-US" b="1" dirty="0">
                <a:solidFill>
                  <a:schemeClr val="accent4"/>
                </a:solidFill>
              </a:rPr>
              <a:t>, NTRU, SABER</a:t>
            </a:r>
            <a:r>
              <a:rPr lang="en-US" b="1" dirty="0"/>
              <a:t> </a:t>
            </a:r>
            <a:r>
              <a:rPr lang="en-US" dirty="0"/>
              <a:t>are based on structured lattices</a:t>
            </a:r>
          </a:p>
          <a:p>
            <a:pPr lvl="2"/>
            <a:r>
              <a:rPr lang="en-US" sz="1600" dirty="0"/>
              <a:t>All three have good performance (in terms of efficiency and key/ciphertext sizes)</a:t>
            </a:r>
          </a:p>
          <a:p>
            <a:pPr lvl="2"/>
            <a:r>
              <a:rPr lang="en-US" sz="1600" i="1" dirty="0"/>
              <a:t>NIST expects to select at most one for standardization</a:t>
            </a:r>
            <a:endParaRPr lang="en-US" sz="1800" dirty="0"/>
          </a:p>
          <a:p>
            <a:pPr lvl="1"/>
            <a:r>
              <a:rPr lang="en-US" dirty="0"/>
              <a:t>The alternates </a:t>
            </a:r>
            <a:r>
              <a:rPr lang="en-US" b="1" dirty="0" err="1">
                <a:solidFill>
                  <a:schemeClr val="accent4"/>
                </a:solidFill>
              </a:rPr>
              <a:t>NTRUprime</a:t>
            </a:r>
            <a:r>
              <a:rPr lang="en-US" dirty="0"/>
              <a:t> and </a:t>
            </a:r>
            <a:r>
              <a:rPr lang="en-US" b="1" dirty="0" err="1">
                <a:solidFill>
                  <a:schemeClr val="accent4"/>
                </a:solidFill>
              </a:rPr>
              <a:t>FrodoKEM</a:t>
            </a:r>
            <a:r>
              <a:rPr lang="en-US" dirty="0"/>
              <a:t> are also based on lattices</a:t>
            </a:r>
          </a:p>
          <a:p>
            <a:pPr lvl="2"/>
            <a:r>
              <a:rPr lang="en-US" sz="1600" dirty="0" err="1"/>
              <a:t>NTRUprime</a:t>
            </a:r>
            <a:r>
              <a:rPr lang="en-US" sz="1600" dirty="0"/>
              <a:t> uses structured lattices, while </a:t>
            </a:r>
            <a:r>
              <a:rPr lang="en-US" sz="1600" dirty="0" err="1"/>
              <a:t>FrodoKEM</a:t>
            </a:r>
            <a:r>
              <a:rPr lang="en-US" sz="1600" dirty="0"/>
              <a:t> does not</a:t>
            </a:r>
          </a:p>
          <a:p>
            <a:pPr lvl="2"/>
            <a:endParaRPr lang="en-US" sz="1600" dirty="0"/>
          </a:p>
          <a:p>
            <a:r>
              <a:rPr lang="en-US" sz="2200" dirty="0"/>
              <a:t>The other KEMs</a:t>
            </a:r>
          </a:p>
          <a:p>
            <a:pPr lvl="1"/>
            <a:r>
              <a:rPr lang="en-US" dirty="0"/>
              <a:t>The finalist </a:t>
            </a:r>
            <a:r>
              <a:rPr lang="en-US" b="1" dirty="0">
                <a:solidFill>
                  <a:schemeClr val="accent4"/>
                </a:solidFill>
              </a:rPr>
              <a:t>Classic </a:t>
            </a:r>
            <a:r>
              <a:rPr lang="en-US" b="1" dirty="0" err="1">
                <a:solidFill>
                  <a:schemeClr val="accent4"/>
                </a:solidFill>
              </a:rPr>
              <a:t>McEliece</a:t>
            </a:r>
            <a:r>
              <a:rPr lang="en-US" dirty="0"/>
              <a:t> is code-based</a:t>
            </a:r>
          </a:p>
          <a:p>
            <a:pPr lvl="2"/>
            <a:r>
              <a:rPr lang="en-US" sz="1600" dirty="0"/>
              <a:t>Older, Very large public keys, small ciphertexts</a:t>
            </a:r>
          </a:p>
          <a:p>
            <a:pPr lvl="1"/>
            <a:r>
              <a:rPr lang="en-US" dirty="0"/>
              <a:t>The alternates </a:t>
            </a:r>
            <a:r>
              <a:rPr lang="en-US" b="1" dirty="0">
                <a:solidFill>
                  <a:schemeClr val="accent4"/>
                </a:solidFill>
              </a:rPr>
              <a:t>BIKE</a:t>
            </a:r>
            <a:r>
              <a:rPr lang="en-US" dirty="0"/>
              <a:t> and </a:t>
            </a:r>
            <a:r>
              <a:rPr lang="en-US" b="1" dirty="0">
                <a:solidFill>
                  <a:schemeClr val="accent4"/>
                </a:solidFill>
              </a:rPr>
              <a:t>HQC</a:t>
            </a:r>
            <a:r>
              <a:rPr lang="en-US" dirty="0"/>
              <a:t> are based on structured codes</a:t>
            </a:r>
          </a:p>
          <a:p>
            <a:pPr lvl="2"/>
            <a:r>
              <a:rPr lang="en-US" sz="1600" dirty="0"/>
              <a:t>Both have much smaller public key sizes than Classic </a:t>
            </a:r>
            <a:r>
              <a:rPr lang="en-US" sz="1600" dirty="0" err="1"/>
              <a:t>McEliece</a:t>
            </a:r>
            <a:endParaRPr lang="en-US" sz="1600" dirty="0"/>
          </a:p>
          <a:p>
            <a:pPr lvl="1"/>
            <a:r>
              <a:rPr lang="en-US" dirty="0"/>
              <a:t>The alternate </a:t>
            </a:r>
            <a:r>
              <a:rPr lang="en-US" b="1" dirty="0">
                <a:solidFill>
                  <a:schemeClr val="accent4"/>
                </a:solidFill>
              </a:rPr>
              <a:t>SIKE</a:t>
            </a:r>
            <a:r>
              <a:rPr lang="en-US" dirty="0"/>
              <a:t> is based on isogenies of elliptic curves</a:t>
            </a:r>
          </a:p>
          <a:p>
            <a:pPr lvl="2"/>
            <a:r>
              <a:rPr lang="en-US" sz="1600" dirty="0"/>
              <a:t>Small key/ciphertext sizes, slower than other candidates</a:t>
            </a:r>
          </a:p>
          <a:p>
            <a:endParaRPr lang="en-US" sz="2000" dirty="0"/>
          </a:p>
          <a:p>
            <a:pPr lvl="1"/>
            <a:endParaRPr lang="en-US" sz="1500" dirty="0"/>
          </a:p>
          <a:p>
            <a:endParaRPr lang="en-US" dirty="0"/>
          </a:p>
        </p:txBody>
      </p:sp>
      <p:pic>
        <p:nvPicPr>
          <p:cNvPr id="4" name="Picture 2" descr="Towards Post-Quantum Cryptography in TLS">
            <a:extLst>
              <a:ext uri="{FF2B5EF4-FFF2-40B4-BE49-F238E27FC236}">
                <a16:creationId xmlns:a16="http://schemas.microsoft.com/office/drawing/2014/main" id="{7E631591-98BF-1E45-8634-DFA0E16B3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767" y="399263"/>
            <a:ext cx="3208683" cy="18771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F4DA816-3A1B-ED4E-856A-23127077FD7C}"/>
              </a:ext>
            </a:extLst>
          </p:cNvPr>
          <p:cNvGrpSpPr/>
          <p:nvPr/>
        </p:nvGrpSpPr>
        <p:grpSpPr>
          <a:xfrm>
            <a:off x="8865444" y="2491932"/>
            <a:ext cx="2793156" cy="2378923"/>
            <a:chOff x="8739290" y="1017828"/>
            <a:chExt cx="2980794" cy="2538733"/>
          </a:xfrm>
        </p:grpSpPr>
        <p:sp>
          <p:nvSpPr>
            <p:cNvPr id="6" name="Cube 5">
              <a:extLst>
                <a:ext uri="{FF2B5EF4-FFF2-40B4-BE49-F238E27FC236}">
                  <a16:creationId xmlns:a16="http://schemas.microsoft.com/office/drawing/2014/main" id="{271B2189-F4E8-2448-AD19-50BA02272004}"/>
                </a:ext>
              </a:extLst>
            </p:cNvPr>
            <p:cNvSpPr/>
            <p:nvPr/>
          </p:nvSpPr>
          <p:spPr>
            <a:xfrm>
              <a:off x="9288587" y="1318508"/>
              <a:ext cx="1934103" cy="1788807"/>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1386A9D0-3879-3049-9999-6AC050BAAFFC}"/>
                </a:ext>
              </a:extLst>
            </p:cNvPr>
            <p:cNvCxnSpPr>
              <a:cxnSpLocks/>
            </p:cNvCxnSpPr>
            <p:nvPr/>
          </p:nvCxnSpPr>
          <p:spPr>
            <a:xfrm flipV="1">
              <a:off x="9745668" y="2668697"/>
              <a:ext cx="1477022" cy="3251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2B1FD8-2078-9842-B1B6-A47C974D0395}"/>
                </a:ext>
              </a:extLst>
            </p:cNvPr>
            <p:cNvCxnSpPr>
              <a:cxnSpLocks/>
            </p:cNvCxnSpPr>
            <p:nvPr/>
          </p:nvCxnSpPr>
          <p:spPr>
            <a:xfrm flipH="1">
              <a:off x="9288588" y="2684953"/>
              <a:ext cx="457079" cy="42236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59B3F8-580C-7348-B447-4929F57C149A}"/>
                </a:ext>
              </a:extLst>
            </p:cNvPr>
            <p:cNvCxnSpPr>
              <a:cxnSpLocks/>
            </p:cNvCxnSpPr>
            <p:nvPr/>
          </p:nvCxnSpPr>
          <p:spPr>
            <a:xfrm>
              <a:off x="9745668" y="1299179"/>
              <a:ext cx="0" cy="14163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4EBB44B-D111-F14F-83EE-3FC2876A1E7A}"/>
                </a:ext>
              </a:extLst>
            </p:cNvPr>
            <p:cNvSpPr txBox="1"/>
            <p:nvPr/>
          </p:nvSpPr>
          <p:spPr>
            <a:xfrm>
              <a:off x="9730091" y="2424211"/>
              <a:ext cx="536223" cy="480590"/>
            </a:xfrm>
            <a:prstGeom prst="rect">
              <a:avLst/>
            </a:prstGeom>
            <a:noFill/>
          </p:spPr>
          <p:txBody>
            <a:bodyPr wrap="square" rtlCol="0">
              <a:spAutoFit/>
            </a:bodyPr>
            <a:lstStyle/>
            <a:p>
              <a:r>
                <a:rPr lang="en-US" sz="900"/>
                <a:t>(000)</a:t>
              </a:r>
            </a:p>
          </p:txBody>
        </p:sp>
        <p:sp>
          <p:nvSpPr>
            <p:cNvPr id="11" name="TextBox 10">
              <a:extLst>
                <a:ext uri="{FF2B5EF4-FFF2-40B4-BE49-F238E27FC236}">
                  <a16:creationId xmlns:a16="http://schemas.microsoft.com/office/drawing/2014/main" id="{6AF27AF1-FC7F-054C-999B-90346FB2B8CE}"/>
                </a:ext>
              </a:extLst>
            </p:cNvPr>
            <p:cNvSpPr txBox="1"/>
            <p:nvPr/>
          </p:nvSpPr>
          <p:spPr>
            <a:xfrm>
              <a:off x="10346659" y="1487990"/>
              <a:ext cx="536223" cy="480590"/>
            </a:xfrm>
            <a:prstGeom prst="rect">
              <a:avLst/>
            </a:prstGeom>
            <a:noFill/>
          </p:spPr>
          <p:txBody>
            <a:bodyPr wrap="square" rtlCol="0">
              <a:spAutoFit/>
            </a:bodyPr>
            <a:lstStyle/>
            <a:p>
              <a:r>
                <a:rPr lang="en-US" sz="900"/>
                <a:t>(111)</a:t>
              </a:r>
            </a:p>
          </p:txBody>
        </p:sp>
        <p:sp>
          <p:nvSpPr>
            <p:cNvPr id="12" name="TextBox 11">
              <a:extLst>
                <a:ext uri="{FF2B5EF4-FFF2-40B4-BE49-F238E27FC236}">
                  <a16:creationId xmlns:a16="http://schemas.microsoft.com/office/drawing/2014/main" id="{89B8137C-4742-3144-B104-C066ED4A211C}"/>
                </a:ext>
              </a:extLst>
            </p:cNvPr>
            <p:cNvSpPr txBox="1"/>
            <p:nvPr/>
          </p:nvSpPr>
          <p:spPr>
            <a:xfrm>
              <a:off x="10699542" y="3069586"/>
              <a:ext cx="536223" cy="480590"/>
            </a:xfrm>
            <a:prstGeom prst="rect">
              <a:avLst/>
            </a:prstGeom>
            <a:noFill/>
          </p:spPr>
          <p:txBody>
            <a:bodyPr wrap="square" rtlCol="0">
              <a:spAutoFit/>
            </a:bodyPr>
            <a:lstStyle/>
            <a:p>
              <a:r>
                <a:rPr lang="en-US" sz="900"/>
                <a:t>(110)</a:t>
              </a:r>
            </a:p>
          </p:txBody>
        </p:sp>
        <p:sp>
          <p:nvSpPr>
            <p:cNvPr id="13" name="TextBox 12">
              <a:extLst>
                <a:ext uri="{FF2B5EF4-FFF2-40B4-BE49-F238E27FC236}">
                  <a16:creationId xmlns:a16="http://schemas.microsoft.com/office/drawing/2014/main" id="{02AC0316-8AF4-F54A-8C54-E74E050571DB}"/>
                </a:ext>
              </a:extLst>
            </p:cNvPr>
            <p:cNvSpPr txBox="1"/>
            <p:nvPr/>
          </p:nvSpPr>
          <p:spPr>
            <a:xfrm>
              <a:off x="11183861" y="2516325"/>
              <a:ext cx="536223" cy="480590"/>
            </a:xfrm>
            <a:prstGeom prst="rect">
              <a:avLst/>
            </a:prstGeom>
            <a:noFill/>
          </p:spPr>
          <p:txBody>
            <a:bodyPr wrap="square" rtlCol="0">
              <a:spAutoFit/>
            </a:bodyPr>
            <a:lstStyle/>
            <a:p>
              <a:r>
                <a:rPr lang="en-US" sz="900"/>
                <a:t>(010)</a:t>
              </a:r>
            </a:p>
          </p:txBody>
        </p:sp>
        <p:sp>
          <p:nvSpPr>
            <p:cNvPr id="14" name="TextBox 13">
              <a:extLst>
                <a:ext uri="{FF2B5EF4-FFF2-40B4-BE49-F238E27FC236}">
                  <a16:creationId xmlns:a16="http://schemas.microsoft.com/office/drawing/2014/main" id="{2AB7BCF2-0A7B-9F44-BAAF-65CB63E0BD60}"/>
                </a:ext>
              </a:extLst>
            </p:cNvPr>
            <p:cNvSpPr txBox="1"/>
            <p:nvPr/>
          </p:nvSpPr>
          <p:spPr>
            <a:xfrm>
              <a:off x="9162265" y="3075971"/>
              <a:ext cx="536223" cy="480590"/>
            </a:xfrm>
            <a:prstGeom prst="rect">
              <a:avLst/>
            </a:prstGeom>
            <a:noFill/>
          </p:spPr>
          <p:txBody>
            <a:bodyPr wrap="square" rtlCol="0">
              <a:spAutoFit/>
            </a:bodyPr>
            <a:lstStyle/>
            <a:p>
              <a:r>
                <a:rPr lang="en-US" sz="900"/>
                <a:t>(100)</a:t>
              </a:r>
            </a:p>
          </p:txBody>
        </p:sp>
        <p:sp>
          <p:nvSpPr>
            <p:cNvPr id="15" name="TextBox 14">
              <a:extLst>
                <a:ext uri="{FF2B5EF4-FFF2-40B4-BE49-F238E27FC236}">
                  <a16:creationId xmlns:a16="http://schemas.microsoft.com/office/drawing/2014/main" id="{847589CA-B408-FC41-BEF5-E68E529BAFBC}"/>
                </a:ext>
              </a:extLst>
            </p:cNvPr>
            <p:cNvSpPr txBox="1"/>
            <p:nvPr/>
          </p:nvSpPr>
          <p:spPr>
            <a:xfrm>
              <a:off x="8739290" y="1588998"/>
              <a:ext cx="536223" cy="480590"/>
            </a:xfrm>
            <a:prstGeom prst="rect">
              <a:avLst/>
            </a:prstGeom>
            <a:noFill/>
          </p:spPr>
          <p:txBody>
            <a:bodyPr wrap="square" rtlCol="0">
              <a:spAutoFit/>
            </a:bodyPr>
            <a:lstStyle/>
            <a:p>
              <a:r>
                <a:rPr lang="en-US" sz="900"/>
                <a:t>(101)</a:t>
              </a:r>
            </a:p>
          </p:txBody>
        </p:sp>
        <p:sp>
          <p:nvSpPr>
            <p:cNvPr id="16" name="TextBox 15">
              <a:extLst>
                <a:ext uri="{FF2B5EF4-FFF2-40B4-BE49-F238E27FC236}">
                  <a16:creationId xmlns:a16="http://schemas.microsoft.com/office/drawing/2014/main" id="{917AE637-A236-C84A-BBC8-0AFF932E5D1A}"/>
                </a:ext>
              </a:extLst>
            </p:cNvPr>
            <p:cNvSpPr txBox="1"/>
            <p:nvPr/>
          </p:nvSpPr>
          <p:spPr>
            <a:xfrm>
              <a:off x="9517127" y="1017829"/>
              <a:ext cx="536223" cy="480590"/>
            </a:xfrm>
            <a:prstGeom prst="rect">
              <a:avLst/>
            </a:prstGeom>
            <a:noFill/>
          </p:spPr>
          <p:txBody>
            <a:bodyPr wrap="square" rtlCol="0">
              <a:spAutoFit/>
            </a:bodyPr>
            <a:lstStyle/>
            <a:p>
              <a:r>
                <a:rPr lang="en-US" sz="900"/>
                <a:t>(001)</a:t>
              </a:r>
            </a:p>
          </p:txBody>
        </p:sp>
        <p:sp>
          <p:nvSpPr>
            <p:cNvPr id="17" name="TextBox 16">
              <a:extLst>
                <a:ext uri="{FF2B5EF4-FFF2-40B4-BE49-F238E27FC236}">
                  <a16:creationId xmlns:a16="http://schemas.microsoft.com/office/drawing/2014/main" id="{D0ABC8C8-2FA9-8F4E-8FAA-100CDC284A9F}"/>
                </a:ext>
              </a:extLst>
            </p:cNvPr>
            <p:cNvSpPr txBox="1"/>
            <p:nvPr/>
          </p:nvSpPr>
          <p:spPr>
            <a:xfrm>
              <a:off x="11043161" y="1017828"/>
              <a:ext cx="536223" cy="480590"/>
            </a:xfrm>
            <a:prstGeom prst="rect">
              <a:avLst/>
            </a:prstGeom>
            <a:noFill/>
          </p:spPr>
          <p:txBody>
            <a:bodyPr wrap="square" rtlCol="0">
              <a:spAutoFit/>
            </a:bodyPr>
            <a:lstStyle/>
            <a:p>
              <a:r>
                <a:rPr lang="en-US" sz="900"/>
                <a:t>(011)</a:t>
              </a:r>
            </a:p>
          </p:txBody>
        </p:sp>
        <p:sp>
          <p:nvSpPr>
            <p:cNvPr id="18" name="Oval 17">
              <a:extLst>
                <a:ext uri="{FF2B5EF4-FFF2-40B4-BE49-F238E27FC236}">
                  <a16:creationId xmlns:a16="http://schemas.microsoft.com/office/drawing/2014/main" id="{0CD39008-3424-D34B-822D-5E3AEFC96318}"/>
                </a:ext>
              </a:extLst>
            </p:cNvPr>
            <p:cNvSpPr/>
            <p:nvPr/>
          </p:nvSpPr>
          <p:spPr>
            <a:xfrm>
              <a:off x="10699542" y="1716380"/>
              <a:ext cx="162790" cy="1496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a:extLst>
                <a:ext uri="{FF2B5EF4-FFF2-40B4-BE49-F238E27FC236}">
                  <a16:creationId xmlns:a16="http://schemas.microsoft.com/office/drawing/2014/main" id="{7B7F1947-D3ED-6B46-A673-B1C481C0C299}"/>
                </a:ext>
              </a:extLst>
            </p:cNvPr>
            <p:cNvSpPr/>
            <p:nvPr/>
          </p:nvSpPr>
          <p:spPr>
            <a:xfrm>
              <a:off x="9705747" y="2613969"/>
              <a:ext cx="162790" cy="149617"/>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0" name="Picture 2" descr="Image result for isogeny">
            <a:extLst>
              <a:ext uri="{FF2B5EF4-FFF2-40B4-BE49-F238E27FC236}">
                <a16:creationId xmlns:a16="http://schemas.microsoft.com/office/drawing/2014/main" id="{F5FEF4B7-328F-7842-8776-C7698F22C3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4962989"/>
            <a:ext cx="2587114" cy="1666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4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9360-2800-2D42-B9EE-5291F8FA7227}"/>
              </a:ext>
            </a:extLst>
          </p:cNvPr>
          <p:cNvSpPr>
            <a:spLocks noGrp="1"/>
          </p:cNvSpPr>
          <p:nvPr>
            <p:ph type="title"/>
          </p:nvPr>
        </p:nvSpPr>
        <p:spPr>
          <a:xfrm>
            <a:off x="2438400" y="152400"/>
            <a:ext cx="6859587" cy="1143000"/>
          </a:xfrm>
        </p:spPr>
        <p:txBody>
          <a:bodyPr/>
          <a:lstStyle/>
          <a:p>
            <a:r>
              <a:rPr lang="en-US" dirty="0"/>
              <a:t>The Signatures</a:t>
            </a:r>
          </a:p>
        </p:txBody>
      </p:sp>
      <p:sp>
        <p:nvSpPr>
          <p:cNvPr id="3" name="Content Placeholder 2">
            <a:extLst>
              <a:ext uri="{FF2B5EF4-FFF2-40B4-BE49-F238E27FC236}">
                <a16:creationId xmlns:a16="http://schemas.microsoft.com/office/drawing/2014/main" id="{C98E8F70-E40C-D549-809A-7BC84708BC7C}"/>
              </a:ext>
            </a:extLst>
          </p:cNvPr>
          <p:cNvSpPr>
            <a:spLocks noGrp="1"/>
          </p:cNvSpPr>
          <p:nvPr>
            <p:ph idx="1"/>
          </p:nvPr>
        </p:nvSpPr>
        <p:spPr>
          <a:xfrm>
            <a:off x="725486" y="1276350"/>
            <a:ext cx="8534401" cy="4953000"/>
          </a:xfrm>
        </p:spPr>
        <p:txBody>
          <a:bodyPr>
            <a:normAutofit fontScale="92500" lnSpcReduction="20000"/>
          </a:bodyPr>
          <a:lstStyle/>
          <a:p>
            <a:r>
              <a:rPr lang="en-US" sz="2200" dirty="0"/>
              <a:t>The finalists </a:t>
            </a:r>
            <a:r>
              <a:rPr lang="en-US" sz="2200" b="1" dirty="0"/>
              <a:t>Dilithium</a:t>
            </a:r>
            <a:r>
              <a:rPr lang="en-US" sz="2200" dirty="0"/>
              <a:t> and </a:t>
            </a:r>
            <a:r>
              <a:rPr lang="en-US" sz="2200" b="1" dirty="0"/>
              <a:t>Falcon</a:t>
            </a:r>
            <a:r>
              <a:rPr lang="en-US" sz="2200" dirty="0"/>
              <a:t> are both based on structured lattices</a:t>
            </a:r>
          </a:p>
          <a:p>
            <a:pPr lvl="1"/>
            <a:r>
              <a:rPr lang="en-US" sz="1800" dirty="0"/>
              <a:t>Both have good performance</a:t>
            </a:r>
          </a:p>
          <a:p>
            <a:pPr lvl="1"/>
            <a:r>
              <a:rPr lang="en-US" sz="1800" i="1" dirty="0"/>
              <a:t>NIST expects to select at most one for standardization</a:t>
            </a:r>
          </a:p>
          <a:p>
            <a:pPr marL="0" indent="0">
              <a:buNone/>
            </a:pPr>
            <a:endParaRPr lang="en-US" sz="2000" dirty="0"/>
          </a:p>
          <a:p>
            <a:r>
              <a:rPr lang="en-US" sz="2200" dirty="0"/>
              <a:t>The alternate </a:t>
            </a:r>
            <a:r>
              <a:rPr lang="en-US" sz="2200" b="1" dirty="0"/>
              <a:t>Picnic</a:t>
            </a:r>
            <a:r>
              <a:rPr lang="en-US" sz="2200" dirty="0"/>
              <a:t> is based on zero-knowledge proofs and a block cipher</a:t>
            </a:r>
          </a:p>
          <a:p>
            <a:r>
              <a:rPr lang="en-US" sz="2200" dirty="0"/>
              <a:t>The alternate </a:t>
            </a:r>
            <a:r>
              <a:rPr lang="en-US" sz="2200" b="1" dirty="0"/>
              <a:t>SPHINCS+</a:t>
            </a:r>
            <a:r>
              <a:rPr lang="en-US" sz="2200" dirty="0"/>
              <a:t> is based on the security of hash functions</a:t>
            </a:r>
          </a:p>
          <a:p>
            <a:pPr lvl="1"/>
            <a:r>
              <a:rPr lang="en-US" sz="1800" dirty="0"/>
              <a:t>The security of SPHINCS+ is very well understood</a:t>
            </a:r>
          </a:p>
          <a:p>
            <a:endParaRPr lang="en-US" sz="2000" dirty="0"/>
          </a:p>
          <a:p>
            <a:r>
              <a:rPr lang="en-US" sz="2200" dirty="0"/>
              <a:t>There are two multivariate schemes:  the finalist </a:t>
            </a:r>
            <a:r>
              <a:rPr lang="en-US" sz="2200" b="1" dirty="0"/>
              <a:t>Rainbow</a:t>
            </a:r>
            <a:r>
              <a:rPr lang="en-US" sz="2200" dirty="0"/>
              <a:t>, and the alternate </a:t>
            </a:r>
            <a:r>
              <a:rPr lang="en-US" sz="2200" b="1" dirty="0" err="1"/>
              <a:t>GeMSS</a:t>
            </a:r>
            <a:endParaRPr lang="en-US" sz="2200" b="1" dirty="0"/>
          </a:p>
          <a:p>
            <a:pPr lvl="1"/>
            <a:r>
              <a:rPr lang="en-US" sz="1800" dirty="0"/>
              <a:t>Both have large public keys, and very small signature sizes</a:t>
            </a:r>
          </a:p>
          <a:p>
            <a:pPr lvl="1"/>
            <a:r>
              <a:rPr lang="en-US" sz="1800" dirty="0"/>
              <a:t>Cryptanalytic results during the 3</a:t>
            </a:r>
            <a:r>
              <a:rPr lang="en-US" sz="1800" baseline="30000" dirty="0"/>
              <a:t>rd</a:t>
            </a:r>
            <a:r>
              <a:rPr lang="en-US" sz="1800" dirty="0"/>
              <a:t> round have created some concerns about the security of both multivariate schemes </a:t>
            </a:r>
            <a:r>
              <a:rPr lang="en-US" sz="1800" b="1" dirty="0"/>
              <a:t>Rainbow</a:t>
            </a:r>
            <a:r>
              <a:rPr lang="en-US" sz="1800" dirty="0"/>
              <a:t> and </a:t>
            </a:r>
            <a:r>
              <a:rPr lang="en-US" sz="1800" b="1" dirty="0" err="1"/>
              <a:t>GeMSS</a:t>
            </a:r>
            <a:endParaRPr lang="en-US" sz="1800" b="1" dirty="0"/>
          </a:p>
          <a:p>
            <a:pPr lvl="1"/>
            <a:endParaRPr lang="en-US" sz="1800" dirty="0"/>
          </a:p>
          <a:p>
            <a:endParaRPr lang="en-US" sz="1650" dirty="0"/>
          </a:p>
        </p:txBody>
      </p:sp>
      <p:pic>
        <p:nvPicPr>
          <p:cNvPr id="7170" name="Picture 2" descr="Signing a Copy of a Painting">
            <a:extLst>
              <a:ext uri="{FF2B5EF4-FFF2-40B4-BE49-F238E27FC236}">
                <a16:creationId xmlns:a16="http://schemas.microsoft.com/office/drawing/2014/main" id="{5CFF4B14-DECB-8441-9D49-B2413E1F5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77"/>
          <a:stretch/>
        </p:blipFill>
        <p:spPr bwMode="auto">
          <a:xfrm>
            <a:off x="8991600" y="609600"/>
            <a:ext cx="2872154"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7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8708-6950-B041-A1E0-6C059B4EC55D}"/>
              </a:ext>
            </a:extLst>
          </p:cNvPr>
          <p:cNvSpPr>
            <a:spLocks noGrp="1"/>
          </p:cNvSpPr>
          <p:nvPr>
            <p:ph type="title"/>
          </p:nvPr>
        </p:nvSpPr>
        <p:spPr>
          <a:xfrm>
            <a:off x="685800" y="457200"/>
            <a:ext cx="6447501" cy="990600"/>
          </a:xfrm>
        </p:spPr>
        <p:txBody>
          <a:bodyPr>
            <a:normAutofit/>
          </a:bodyPr>
          <a:lstStyle/>
          <a:p>
            <a:r>
              <a:rPr lang="en-US" dirty="0"/>
              <a:t>The state of the signatures</a:t>
            </a:r>
          </a:p>
        </p:txBody>
      </p:sp>
      <p:sp>
        <p:nvSpPr>
          <p:cNvPr id="3" name="Content Placeholder 2">
            <a:extLst>
              <a:ext uri="{FF2B5EF4-FFF2-40B4-BE49-F238E27FC236}">
                <a16:creationId xmlns:a16="http://schemas.microsoft.com/office/drawing/2014/main" id="{08724C21-25EA-1049-A5D5-BDE6B43028E8}"/>
              </a:ext>
            </a:extLst>
          </p:cNvPr>
          <p:cNvSpPr>
            <a:spLocks noGrp="1"/>
          </p:cNvSpPr>
          <p:nvPr>
            <p:ph idx="1"/>
          </p:nvPr>
        </p:nvSpPr>
        <p:spPr>
          <a:xfrm>
            <a:off x="685800" y="1447800"/>
            <a:ext cx="8610600" cy="4876800"/>
          </a:xfrm>
        </p:spPr>
        <p:txBody>
          <a:bodyPr>
            <a:normAutofit/>
          </a:bodyPr>
          <a:lstStyle/>
          <a:p>
            <a:pPr marL="0" indent="0">
              <a:buNone/>
            </a:pPr>
            <a:endParaRPr lang="en-US" b="1" dirty="0"/>
          </a:p>
          <a:p>
            <a:r>
              <a:rPr lang="en-US" sz="2100" dirty="0"/>
              <a:t>NIST wants to ensure we have diversity of signatures available</a:t>
            </a:r>
          </a:p>
          <a:p>
            <a:pPr lvl="1"/>
            <a:r>
              <a:rPr lang="en-US" dirty="0"/>
              <a:t>If the multivariate schemes are not selected (or need more time), then we are left with 2 lattice-based finalists, and 2 symmetric-based alternates</a:t>
            </a:r>
          </a:p>
          <a:p>
            <a:pPr lvl="1"/>
            <a:r>
              <a:rPr lang="en-US" dirty="0"/>
              <a:t>The symmetric-based algorithms may not be suitable for many use cases</a:t>
            </a:r>
          </a:p>
          <a:p>
            <a:pPr marL="0" indent="0">
              <a:buNone/>
            </a:pPr>
            <a:endParaRPr lang="en-US" dirty="0">
              <a:solidFill>
                <a:srgbClr val="000000"/>
              </a:solidFill>
              <a:latin typeface="Segoe UI" panose="020B0502040204020203" pitchFamily="34" charset="0"/>
            </a:endParaRPr>
          </a:p>
          <a:p>
            <a:r>
              <a:rPr lang="en-US" sz="2100" dirty="0">
                <a:solidFill>
                  <a:srgbClr val="000000"/>
                </a:solidFill>
                <a:latin typeface="Segoe UI" panose="020B0502040204020203" pitchFamily="34" charset="0"/>
              </a:rPr>
              <a:t>Jan 2021 </a:t>
            </a:r>
            <a:r>
              <a:rPr lang="en-US" sz="2100" dirty="0" err="1">
                <a:solidFill>
                  <a:srgbClr val="000000"/>
                </a:solidFill>
                <a:latin typeface="Segoe UI" panose="020B0502040204020203" pitchFamily="34" charset="0"/>
              </a:rPr>
              <a:t>pqc</a:t>
            </a:r>
            <a:r>
              <a:rPr lang="en-US" sz="2100" dirty="0">
                <a:solidFill>
                  <a:srgbClr val="000000"/>
                </a:solidFill>
                <a:latin typeface="Segoe UI" panose="020B0502040204020203" pitchFamily="34" charset="0"/>
              </a:rPr>
              <a:t>-forum post from NIST: </a:t>
            </a:r>
          </a:p>
          <a:p>
            <a:pPr lvl="1"/>
            <a:r>
              <a:rPr lang="en-US" sz="1800" dirty="0">
                <a:solidFill>
                  <a:srgbClr val="000000"/>
                </a:solidFill>
                <a:latin typeface="Segoe UI" panose="020B0502040204020203" pitchFamily="34" charset="0"/>
              </a:rPr>
              <a:t>NIST mentions the possibility of considering </a:t>
            </a:r>
            <a:r>
              <a:rPr lang="en-US" sz="1800" b="1" dirty="0">
                <a:solidFill>
                  <a:srgbClr val="000000"/>
                </a:solidFill>
                <a:latin typeface="Segoe UI" panose="020B0502040204020203" pitchFamily="34" charset="0"/>
              </a:rPr>
              <a:t>SPHINCS+</a:t>
            </a:r>
            <a:r>
              <a:rPr lang="en-US" sz="1800" dirty="0">
                <a:solidFill>
                  <a:srgbClr val="000000"/>
                </a:solidFill>
                <a:latin typeface="Segoe UI" panose="020B0502040204020203" pitchFamily="34" charset="0"/>
              </a:rPr>
              <a:t> for standardization at the end of the 3</a:t>
            </a:r>
            <a:r>
              <a:rPr lang="en-US" sz="1800" baseline="30000" dirty="0">
                <a:solidFill>
                  <a:srgbClr val="000000"/>
                </a:solidFill>
                <a:latin typeface="Segoe UI" panose="020B0502040204020203" pitchFamily="34" charset="0"/>
              </a:rPr>
              <a:t>rd</a:t>
            </a:r>
            <a:r>
              <a:rPr lang="en-US" sz="1800" dirty="0">
                <a:solidFill>
                  <a:srgbClr val="000000"/>
                </a:solidFill>
                <a:latin typeface="Segoe UI" panose="020B0502040204020203" pitchFamily="34" charset="0"/>
              </a:rPr>
              <a:t> Round</a:t>
            </a:r>
          </a:p>
          <a:p>
            <a:pPr lvl="1"/>
            <a:r>
              <a:rPr lang="en-US" sz="1800" dirty="0">
                <a:solidFill>
                  <a:srgbClr val="000000"/>
                </a:solidFill>
                <a:latin typeface="Segoe UI" panose="020B0502040204020203" pitchFamily="34" charset="0"/>
              </a:rPr>
              <a:t>Also noted that NIST may call for new signature algorithms in the future</a:t>
            </a:r>
          </a:p>
          <a:p>
            <a:pPr lvl="2"/>
            <a:r>
              <a:rPr lang="en-US" sz="1600" dirty="0">
                <a:solidFill>
                  <a:srgbClr val="000000"/>
                </a:solidFill>
                <a:latin typeface="Segoe UI" panose="020B0502040204020203" pitchFamily="34" charset="0"/>
              </a:rPr>
              <a:t>(see next slide)</a:t>
            </a:r>
          </a:p>
        </p:txBody>
      </p:sp>
    </p:spTree>
    <p:extLst>
      <p:ext uri="{BB962C8B-B14F-4D97-AF65-F5344CB8AC3E}">
        <p14:creationId xmlns:p14="http://schemas.microsoft.com/office/powerpoint/2010/main" val="6133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93FE-547A-1544-B075-5BB048A67BFE}"/>
              </a:ext>
            </a:extLst>
          </p:cNvPr>
          <p:cNvSpPr>
            <a:spLocks noGrp="1"/>
          </p:cNvSpPr>
          <p:nvPr>
            <p:ph type="title"/>
          </p:nvPr>
        </p:nvSpPr>
        <p:spPr>
          <a:xfrm>
            <a:off x="533400" y="304800"/>
            <a:ext cx="6859587" cy="1143000"/>
          </a:xfrm>
        </p:spPr>
        <p:txBody>
          <a:bodyPr>
            <a:normAutofit/>
          </a:bodyPr>
          <a:lstStyle/>
          <a:p>
            <a:r>
              <a:rPr lang="en-US" dirty="0"/>
              <a:t>The 3</a:t>
            </a:r>
            <a:r>
              <a:rPr lang="en-US" baseline="30000" dirty="0"/>
              <a:t>rd</a:t>
            </a:r>
            <a:r>
              <a:rPr lang="en-US" dirty="0"/>
              <a:t> NIST PQC Conference</a:t>
            </a:r>
          </a:p>
        </p:txBody>
      </p:sp>
      <p:sp>
        <p:nvSpPr>
          <p:cNvPr id="3" name="Content Placeholder 2">
            <a:extLst>
              <a:ext uri="{FF2B5EF4-FFF2-40B4-BE49-F238E27FC236}">
                <a16:creationId xmlns:a16="http://schemas.microsoft.com/office/drawing/2014/main" id="{061EAAF8-9AC2-BE47-A69C-ED57B89A18C7}"/>
              </a:ext>
            </a:extLst>
          </p:cNvPr>
          <p:cNvSpPr>
            <a:spLocks noGrp="1"/>
          </p:cNvSpPr>
          <p:nvPr>
            <p:ph idx="1"/>
          </p:nvPr>
        </p:nvSpPr>
        <p:spPr>
          <a:xfrm>
            <a:off x="914399" y="1295400"/>
            <a:ext cx="6478587" cy="5257800"/>
          </a:xfrm>
        </p:spPr>
        <p:txBody>
          <a:bodyPr>
            <a:normAutofit fontScale="92500" lnSpcReduction="10000"/>
          </a:bodyPr>
          <a:lstStyle/>
          <a:p>
            <a:r>
              <a:rPr lang="en-US" sz="2100" dirty="0"/>
              <a:t>June 2021, held virtually</a:t>
            </a:r>
          </a:p>
          <a:p>
            <a:pPr lvl="1"/>
            <a:r>
              <a:rPr lang="en-US" sz="1800" dirty="0"/>
              <a:t>Over 400 participants</a:t>
            </a:r>
          </a:p>
          <a:p>
            <a:pPr lvl="1"/>
            <a:r>
              <a:rPr lang="en-US" sz="1800" dirty="0"/>
              <a:t>38 accepted papers</a:t>
            </a:r>
          </a:p>
          <a:p>
            <a:pPr lvl="1"/>
            <a:r>
              <a:rPr lang="en-US" sz="1800" dirty="0"/>
              <a:t>15 candidate team updates</a:t>
            </a:r>
          </a:p>
          <a:p>
            <a:pPr lvl="1"/>
            <a:r>
              <a:rPr lang="en-US" sz="1800" dirty="0"/>
              <a:t>Video, slides, papers </a:t>
            </a:r>
            <a:r>
              <a:rPr lang="en-US" sz="1800" dirty="0">
                <a:hlinkClick r:id="rId3"/>
              </a:rPr>
              <a:t>posted at our website</a:t>
            </a:r>
            <a:endParaRPr lang="en-US" sz="1800" dirty="0"/>
          </a:p>
          <a:p>
            <a:endParaRPr lang="en-US" dirty="0"/>
          </a:p>
          <a:p>
            <a:r>
              <a:rPr lang="en-US" sz="2100" dirty="0"/>
              <a:t>Announcements:</a:t>
            </a:r>
          </a:p>
          <a:p>
            <a:pPr lvl="1"/>
            <a:r>
              <a:rPr lang="en-US" sz="1800" dirty="0"/>
              <a:t>4</a:t>
            </a:r>
            <a:r>
              <a:rPr lang="en-US" sz="1800" baseline="30000" dirty="0"/>
              <a:t>th</a:t>
            </a:r>
            <a:r>
              <a:rPr lang="en-US" sz="1800" dirty="0"/>
              <a:t> round </a:t>
            </a:r>
          </a:p>
          <a:p>
            <a:pPr lvl="1"/>
            <a:r>
              <a:rPr lang="en-US" sz="1800" dirty="0"/>
              <a:t>On-ramp for signatures at end of the 3</a:t>
            </a:r>
            <a:r>
              <a:rPr lang="en-US" sz="1800" baseline="30000" dirty="0"/>
              <a:t>rd</a:t>
            </a:r>
            <a:r>
              <a:rPr lang="en-US" sz="1800" dirty="0"/>
              <a:t> Round</a:t>
            </a:r>
          </a:p>
          <a:p>
            <a:pPr marL="457200" lvl="1" indent="0">
              <a:buNone/>
            </a:pPr>
            <a:endParaRPr lang="en-US" sz="1800" dirty="0"/>
          </a:p>
          <a:p>
            <a:pPr>
              <a:buFont typeface="Wingdings" pitchFamily="2" charset="2"/>
              <a:buChar char="Ø"/>
            </a:pPr>
            <a:r>
              <a:rPr lang="en-US" sz="2100" dirty="0"/>
              <a:t>Ongoing research:</a:t>
            </a:r>
          </a:p>
          <a:p>
            <a:pPr lvl="1">
              <a:buFont typeface="Wingdings" pitchFamily="2" charset="2"/>
              <a:buChar char="Ø"/>
            </a:pPr>
            <a:r>
              <a:rPr lang="en-US" sz="1900" dirty="0"/>
              <a:t>Hardware and software implementations, side-channel analysis, cryptanalysis of 3</a:t>
            </a:r>
            <a:r>
              <a:rPr lang="en-US" sz="1900" baseline="30000" dirty="0"/>
              <a:t>rd</a:t>
            </a:r>
            <a:r>
              <a:rPr lang="en-US" sz="1900" dirty="0"/>
              <a:t> round candidates, PQC in applications and protocols, formal verification, security, variants of candidates, </a:t>
            </a:r>
            <a:r>
              <a:rPr lang="en-US" sz="1900" dirty="0" err="1"/>
              <a:t>etc</a:t>
            </a:r>
            <a:endParaRPr lang="en-US" sz="1900" dirty="0"/>
          </a:p>
          <a:p>
            <a:endParaRPr lang="en-US" sz="2000" dirty="0"/>
          </a:p>
          <a:p>
            <a:pPr lvl="1"/>
            <a:endParaRPr lang="en-US" sz="1800" dirty="0"/>
          </a:p>
        </p:txBody>
      </p:sp>
      <p:pic>
        <p:nvPicPr>
          <p:cNvPr id="5" name="Picture 4" descr="Graphical user interface, text, application, email&#10;&#10;Description automatically generated">
            <a:extLst>
              <a:ext uri="{FF2B5EF4-FFF2-40B4-BE49-F238E27FC236}">
                <a16:creationId xmlns:a16="http://schemas.microsoft.com/office/drawing/2014/main" id="{1A265C6D-2F80-B24C-AF35-88ADAEC67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524000"/>
            <a:ext cx="4946732" cy="3305703"/>
          </a:xfrm>
          <a:prstGeom prst="rect">
            <a:avLst/>
          </a:prstGeom>
        </p:spPr>
      </p:pic>
    </p:spTree>
    <p:extLst>
      <p:ext uri="{BB962C8B-B14F-4D97-AF65-F5344CB8AC3E}">
        <p14:creationId xmlns:p14="http://schemas.microsoft.com/office/powerpoint/2010/main" val="33878621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2035-01-01T08:00:00+00:00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730281</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 xsi:nil="true"/>
    <Markets xmlns="4873beb7-5857-4685-be1f-d57550cc96cc"/>
    <OriginAsset xmlns="4873beb7-5857-4685-be1f-d57550cc96cc" xsi:nil="true"/>
    <AssetStart xmlns="4873beb7-5857-4685-be1f-d57550cc96cc">2011-12-21T20:41:00+00:00</AssetStart>
    <FriendlyTitle xmlns="4873beb7-5857-4685-be1f-d57550cc96cc" xsi:nil="true"/>
    <MarketSpecific xmlns="4873beb7-5857-4685-be1f-d57550cc96cc">false</MarketSpecific>
    <TPNamespace xmlns="4873beb7-5857-4685-be1f-d57550cc96cc" xsi:nil="true"/>
    <PublishStatusLookup xmlns="4873beb7-5857-4685-be1f-d57550cc96cc">
      <Value>1386626</Value>
      <Value>1386627</Value>
    </PublishStatusLookup>
    <APAuthor xmlns="4873beb7-5857-4685-be1f-d57550cc96cc">
      <UserInfo>
        <DisplayName>REDMOND\v-gakel</DisplayName>
        <AccountId>2721</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Marketing plan presentation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2007 Template UpLeveling Do Not HandOff</UALocComments>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12 Default</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TP102806419</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14</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LocMarketGroupTiers2 xmlns="4873beb7-5857-4685-be1f-d57550cc96cc">,t:Tier 1,t:Tier 2,t:Tier 3,</LocMarketGroupTiers2>
  </documentManagement>
</p:properties>
</file>

<file path=customXml/itemProps1.xml><?xml version="1.0" encoding="utf-8"?>
<ds:datastoreItem xmlns:ds="http://schemas.openxmlformats.org/officeDocument/2006/customXml" ds:itemID="{70E47465-1BBE-45E0-8364-7439AF5AE95E}">
  <ds:schemaRefs>
    <ds:schemaRef ds:uri="http://schemas.microsoft.com/sharepoint/v3/contenttype/forms"/>
  </ds:schemaRefs>
</ds:datastoreItem>
</file>

<file path=customXml/itemProps2.xml><?xml version="1.0" encoding="utf-8"?>
<ds:datastoreItem xmlns:ds="http://schemas.openxmlformats.org/officeDocument/2006/customXml" ds:itemID="{C5E1184C-8D6F-4B2F-9B7D-5970C995F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0BA137-9F22-4D70-831C-E25B6FFB809C}">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{84CF44A7-3FCE-5E47-B01A-87CE2425D756}tf10001060</Template>
  <TotalTime>8785</TotalTime>
  <Words>2216</Words>
  <Application>Microsoft Macintosh PowerPoint</Application>
  <PresentationFormat>Widescreen</PresentationFormat>
  <Paragraphs>334</Paragraphs>
  <Slides>17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Abadi</vt:lpstr>
      <vt:lpstr>Arial</vt:lpstr>
      <vt:lpstr>Calibri</vt:lpstr>
      <vt:lpstr>Oxygen</vt:lpstr>
      <vt:lpstr>Segoe UI</vt:lpstr>
      <vt:lpstr>Times New Roman</vt:lpstr>
      <vt:lpstr>Trebuchet MS</vt:lpstr>
      <vt:lpstr>Wingdings</vt:lpstr>
      <vt:lpstr>Wingdings 3</vt:lpstr>
      <vt:lpstr>Facet</vt:lpstr>
      <vt:lpstr>The beginning of the end: An update on the NIST PQC “Competition”</vt:lpstr>
      <vt:lpstr>Why we’re here</vt:lpstr>
      <vt:lpstr>2016 - Call for Proposals</vt:lpstr>
      <vt:lpstr>The 1st  and 2nd Rounds</vt:lpstr>
      <vt:lpstr>So where are we now?</vt:lpstr>
      <vt:lpstr>The KEMs</vt:lpstr>
      <vt:lpstr>The Signatures</vt:lpstr>
      <vt:lpstr>The state of the signatures</vt:lpstr>
      <vt:lpstr>The 3rd NIST PQC Conference</vt:lpstr>
      <vt:lpstr>What lies ahead….</vt:lpstr>
      <vt:lpstr>An on-ramp for signatures</vt:lpstr>
      <vt:lpstr>How will NIST make its decisions?</vt:lpstr>
      <vt:lpstr>Patent and IPR issues</vt:lpstr>
      <vt:lpstr>The transition to PQC</vt:lpstr>
      <vt:lpstr>Getting ready for PQC</vt:lpstr>
      <vt:lpstr>Stateful Hash-based Signatures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Homestretch: the beginning of the end of the NIST PQC 3rd Round</dc:title>
  <dc:creator>Moody, Dustin (Fed)</dc:creator>
  <cp:lastModifiedBy>Moody, Dustin (Fed)</cp:lastModifiedBy>
  <cp:revision>25</cp:revision>
  <cp:lastPrinted>1601-01-01T00:00:00Z</cp:lastPrinted>
  <dcterms:created xsi:type="dcterms:W3CDTF">2021-07-15T14:57:53Z</dcterms:created>
  <dcterms:modified xsi:type="dcterms:W3CDTF">2021-08-25T15:15:18Z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TC010178121033</vt:lpwstr>
  </property>
  <property fmtid="{D5CDD505-2E9C-101B-9397-08002B2CF9AE}" pid="3" name="ContentTypeId">
    <vt:lpwstr>0x0101006EDDDB5EE6D98C44930B742096920B300400F5B6D36B3EF94B4E9A635CDF2A18F5B8</vt:lpwstr>
  </property>
  <property fmtid="{D5CDD505-2E9C-101B-9397-08002B2CF9AE}" pid="4" name="InternalTags">
    <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LocMarketGroupTiers">
    <vt:lpwstr>,t:Tier 1,t:Tier 2,t:Tier 3,</vt:lpwstr>
  </property>
</Properties>
</file>